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0">
          <p15:clr>
            <a:srgbClr val="A4A3A4"/>
          </p15:clr>
        </p15:guide>
        <p15:guide id="2" orient="horz" pos="3408">
          <p15:clr>
            <a:srgbClr val="A4A3A4"/>
          </p15:clr>
        </p15:guide>
        <p15:guide id="3" pos="6936">
          <p15:clr>
            <a:srgbClr val="A4A3A4"/>
          </p15:clr>
        </p15:guide>
        <p15:guide id="4" pos="744">
          <p15:clr>
            <a:srgbClr val="A4A3A4"/>
          </p15:clr>
        </p15:guide>
      </p15:sldGuideLst>
    </p:ext>
    <p:ext uri="GoogleSlidesCustomDataVersion2">
      <go:slidesCustomData xmlns:go="http://customooxmlschemas.google.com/" r:id="rId29" roundtripDataSignature="AMtx7mh2qj5nBQVZLxITRPPOwmzzWXOH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0" orient="horz"/>
        <p:guide pos="3408" orient="horz"/>
        <p:guide pos="6936"/>
        <p:guide pos="74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0e0bfa2e7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2a0e0bfa2e7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0e0bfa2e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2a0e0bfa2e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0e0bfa2e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a0e0bfa2e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0e0bfa2e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2a0e0bfa2e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0e0bfa2e7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2a0e0bfa2e7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a0e0bfa2e7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2a0e0bfa2e7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a0e0bfa2e7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2a0e0bfa2e7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7" name="Google Shape;17;p18"/>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8" name="Google Shape;18;p18"/>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 name="Google Shape;19;p18"/>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0" name="Google Shape;20;p18"/>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1" name="Google Shape;21;p18"/>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 name="Google Shape;22;p18"/>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 name="Google Shape;23;p18"/>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83" name="Shape 83"/>
        <p:cNvGrpSpPr/>
        <p:nvPr/>
      </p:nvGrpSpPr>
      <p:grpSpPr>
        <a:xfrm>
          <a:off x="0" y="0"/>
          <a:ext cx="0" cy="0"/>
          <a:chOff x="0" y="0"/>
          <a:chExt cx="0" cy="0"/>
        </a:xfrm>
      </p:grpSpPr>
      <p:sp>
        <p:nvSpPr>
          <p:cNvPr id="84" name="Google Shape;84;p27"/>
          <p:cNvSpPr/>
          <p:nvPr>
            <p:ph idx="2" type="pic"/>
          </p:nvPr>
        </p:nvSpPr>
        <p:spPr>
          <a:xfrm>
            <a:off x="7901259" y="2727729"/>
            <a:ext cx="4290740" cy="4130271"/>
          </a:xfrm>
          <a:prstGeom prst="rect">
            <a:avLst/>
          </a:prstGeom>
          <a:noFill/>
          <a:ln>
            <a:noFill/>
          </a:ln>
        </p:spPr>
      </p:sp>
      <p:sp>
        <p:nvSpPr>
          <p:cNvPr id="85" name="Google Shape;85;p27"/>
          <p:cNvSpPr/>
          <p:nvPr>
            <p:ph idx="3" type="pic"/>
          </p:nvPr>
        </p:nvSpPr>
        <p:spPr>
          <a:xfrm>
            <a:off x="6261609" y="0"/>
            <a:ext cx="3519311" cy="3007909"/>
          </a:xfrm>
          <a:prstGeom prst="rect">
            <a:avLst/>
          </a:prstGeom>
          <a:noFill/>
          <a:ln>
            <a:noFill/>
          </a:ln>
        </p:spPr>
      </p:sp>
      <p:sp>
        <p:nvSpPr>
          <p:cNvPr id="86" name="Google Shape;86;p27"/>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87" name="Google Shape;87;p27"/>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88" name="Google Shape;88;p27"/>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27"/>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92" name="Shape 92"/>
        <p:cNvGrpSpPr/>
        <p:nvPr/>
      </p:nvGrpSpPr>
      <p:grpSpPr>
        <a:xfrm>
          <a:off x="0" y="0"/>
          <a:ext cx="0" cy="0"/>
          <a:chOff x="0" y="0"/>
          <a:chExt cx="0" cy="0"/>
        </a:xfrm>
      </p:grpSpPr>
      <p:sp>
        <p:nvSpPr>
          <p:cNvPr id="93" name="Google Shape;93;p28"/>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4" name="Google Shape;94;p28"/>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5" name="Google Shape;95;p28"/>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6" name="Google Shape;96;p28"/>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7" name="Google Shape;97;p28"/>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8" name="Google Shape;98;p28"/>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9" name="Google Shape;99;p28"/>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0" name="Google Shape;100;p28"/>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8"/>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8"/>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8"/>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04" name="Shape 104"/>
        <p:cNvGrpSpPr/>
        <p:nvPr/>
      </p:nvGrpSpPr>
      <p:grpSpPr>
        <a:xfrm>
          <a:off x="0" y="0"/>
          <a:ext cx="0" cy="0"/>
          <a:chOff x="0" y="0"/>
          <a:chExt cx="0" cy="0"/>
        </a:xfrm>
      </p:grpSpPr>
      <p:sp>
        <p:nvSpPr>
          <p:cNvPr id="105" name="Google Shape;10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9" name="Google Shape;109;p2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0" name="Google Shape;110;p29"/>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30"/>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8" name="Google Shape;118;p3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9" name="Shape 119"/>
        <p:cNvGrpSpPr/>
        <p:nvPr/>
      </p:nvGrpSpPr>
      <p:grpSpPr>
        <a:xfrm>
          <a:off x="0" y="0"/>
          <a:ext cx="0" cy="0"/>
          <a:chOff x="0" y="0"/>
          <a:chExt cx="0" cy="0"/>
        </a:xfrm>
      </p:grpSpPr>
      <p:sp>
        <p:nvSpPr>
          <p:cNvPr id="120" name="Google Shape;120;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31"/>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8" name="Google Shape;128;p31"/>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9" name="Shape 129"/>
        <p:cNvGrpSpPr/>
        <p:nvPr/>
      </p:nvGrpSpPr>
      <p:grpSpPr>
        <a:xfrm>
          <a:off x="0" y="0"/>
          <a:ext cx="0" cy="0"/>
          <a:chOff x="0" y="0"/>
          <a:chExt cx="0" cy="0"/>
        </a:xfrm>
      </p:grpSpPr>
      <p:sp>
        <p:nvSpPr>
          <p:cNvPr id="130" name="Google Shape;13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3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33" name="Google Shape;133;p3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34" name="Google Shape;13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8" name="Google Shape;13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9" name="Google Shape;1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3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2" name="Google Shape;142;p3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4"/>
          <p:cNvSpPr/>
          <p:nvPr>
            <p:ph idx="2" type="pic"/>
          </p:nvPr>
        </p:nvSpPr>
        <p:spPr>
          <a:xfrm>
            <a:off x="5183188" y="987425"/>
            <a:ext cx="6172200" cy="4873625"/>
          </a:xfrm>
          <a:prstGeom prst="rect">
            <a:avLst/>
          </a:prstGeom>
          <a:noFill/>
          <a:ln>
            <a:noFill/>
          </a:ln>
        </p:spPr>
      </p:sp>
      <p:sp>
        <p:nvSpPr>
          <p:cNvPr id="146" name="Google Shape;146;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7" name="Google Shape;1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3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0" name="Google Shape;150;p3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25" name="Shape 25"/>
        <p:cNvGrpSpPr/>
        <p:nvPr/>
      </p:nvGrpSpPr>
      <p:grpSpPr>
        <a:xfrm>
          <a:off x="0" y="0"/>
          <a:ext cx="0" cy="0"/>
          <a:chOff x="0" y="0"/>
          <a:chExt cx="0" cy="0"/>
        </a:xfrm>
      </p:grpSpPr>
      <p:sp>
        <p:nvSpPr>
          <p:cNvPr id="26" name="Google Shape;26;p19"/>
          <p:cNvSpPr/>
          <p:nvPr>
            <p:ph idx="2" type="pic"/>
          </p:nvPr>
        </p:nvSpPr>
        <p:spPr>
          <a:xfrm>
            <a:off x="7200479" y="1150210"/>
            <a:ext cx="2207046" cy="2204178"/>
          </a:xfrm>
          <a:prstGeom prst="rect">
            <a:avLst/>
          </a:prstGeom>
          <a:noFill/>
          <a:ln>
            <a:noFill/>
          </a:ln>
        </p:spPr>
      </p:sp>
      <p:sp>
        <p:nvSpPr>
          <p:cNvPr id="27" name="Google Shape;27;p19"/>
          <p:cNvSpPr/>
          <p:nvPr>
            <p:ph idx="3" type="pic"/>
          </p:nvPr>
        </p:nvSpPr>
        <p:spPr>
          <a:xfrm>
            <a:off x="8444632" y="2579683"/>
            <a:ext cx="3096807" cy="3096807"/>
          </a:xfrm>
          <a:prstGeom prst="rect">
            <a:avLst/>
          </a:prstGeom>
          <a:noFill/>
          <a:ln>
            <a:noFill/>
          </a:ln>
        </p:spPr>
      </p:sp>
      <p:sp>
        <p:nvSpPr>
          <p:cNvPr id="28" name="Google Shape;28;p19"/>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19"/>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 name="Google Shape;33;p19"/>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0"/>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 name="Google Shape;40;p20"/>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1" name="Shape 41"/>
        <p:cNvGrpSpPr/>
        <p:nvPr/>
      </p:nvGrpSpPr>
      <p:grpSpPr>
        <a:xfrm>
          <a:off x="0" y="0"/>
          <a:ext cx="0" cy="0"/>
          <a:chOff x="0" y="0"/>
          <a:chExt cx="0" cy="0"/>
        </a:xfrm>
      </p:grpSpPr>
      <p:sp>
        <p:nvSpPr>
          <p:cNvPr id="42" name="Google Shape;42;p21"/>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3" name="Google Shape;43;p21"/>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4" name="Google Shape;44;p21"/>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5" name="Google Shape;45;p21"/>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22"/>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1" name="Google Shape;51;p22"/>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2" name="Google Shape;52;p22"/>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3" name="Google Shape;53;p22"/>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55" name="Shape 55"/>
        <p:cNvGrpSpPr/>
        <p:nvPr/>
      </p:nvGrpSpPr>
      <p:grpSpPr>
        <a:xfrm>
          <a:off x="0" y="0"/>
          <a:ext cx="0" cy="0"/>
          <a:chOff x="0" y="0"/>
          <a:chExt cx="0" cy="0"/>
        </a:xfrm>
      </p:grpSpPr>
      <p:sp>
        <p:nvSpPr>
          <p:cNvPr id="56" name="Google Shape;56;p23"/>
          <p:cNvSpPr/>
          <p:nvPr/>
        </p:nvSpPr>
        <p:spPr>
          <a:xfrm>
            <a:off x="9866106" y="0"/>
            <a:ext cx="2325894"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57" name="Google Shape;5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3"/>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sz="1800"/>
            </a:lvl1pPr>
            <a:lvl2pPr indent="-330200" lvl="1" marL="914400" algn="l">
              <a:lnSpc>
                <a:spcPct val="90000"/>
              </a:lnSpc>
              <a:spcBef>
                <a:spcPts val="500"/>
              </a:spcBef>
              <a:spcAft>
                <a:spcPts val="0"/>
              </a:spcAft>
              <a:buClr>
                <a:schemeClr val="dk1"/>
              </a:buClr>
              <a:buSzPts val="1600"/>
              <a:buChar char="•"/>
              <a:defRPr sz="1600"/>
            </a:lvl2pPr>
            <a:lvl3pPr indent="-317500" lvl="2" marL="1371600" algn="l">
              <a:lnSpc>
                <a:spcPct val="90000"/>
              </a:lnSpc>
              <a:spcBef>
                <a:spcPts val="500"/>
              </a:spcBef>
              <a:spcAft>
                <a:spcPts val="0"/>
              </a:spcAft>
              <a:buClr>
                <a:schemeClr val="dk1"/>
              </a:buClr>
              <a:buSzPts val="1400"/>
              <a:buChar char="•"/>
              <a:defRPr sz="14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2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4" name="Google Shape;64;p2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type="twoTxTwoObj">
  <p:cSld name="TWO_OBJECTS_WITH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25"/>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5"/>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25"/>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2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4" name="Google Shape;74;p2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5" name="Google Shape;75;p25"/>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25"/>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77" name="Shape 77"/>
        <p:cNvGrpSpPr/>
        <p:nvPr/>
      </p:nvGrpSpPr>
      <p:grpSpPr>
        <a:xfrm>
          <a:off x="0" y="0"/>
          <a:ext cx="0" cy="0"/>
          <a:chOff x="0" y="0"/>
          <a:chExt cx="0" cy="0"/>
        </a:xfrm>
      </p:grpSpPr>
      <p:sp>
        <p:nvSpPr>
          <p:cNvPr id="78" name="Google Shape;78;p26"/>
          <p:cNvSpPr/>
          <p:nvPr>
            <p:ph idx="2" type="pic"/>
          </p:nvPr>
        </p:nvSpPr>
        <p:spPr>
          <a:xfrm>
            <a:off x="0" y="1"/>
            <a:ext cx="12192000" cy="6858000"/>
          </a:xfrm>
          <a:prstGeom prst="rect">
            <a:avLst/>
          </a:prstGeom>
          <a:noFill/>
          <a:ln>
            <a:noFill/>
          </a:ln>
        </p:spPr>
      </p:sp>
      <p:sp>
        <p:nvSpPr>
          <p:cNvPr id="79" name="Google Shape;79;p26"/>
          <p:cNvSpPr txBox="1"/>
          <p:nvPr>
            <p:ph type="title"/>
          </p:nvPr>
        </p:nvSpPr>
        <p:spPr>
          <a:xfrm>
            <a:off x="3111500" y="370600"/>
            <a:ext cx="5923842" cy="5923842"/>
          </a:xfrm>
          <a:prstGeom prst="rect">
            <a:avLst/>
          </a:prstGeom>
          <a:solidFill>
            <a:schemeClr val="lt1">
              <a:alpha val="94509"/>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4640366" y="2743200"/>
            <a:ext cx="7045666" cy="238658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accent3"/>
              </a:buClr>
              <a:buSzPts val="6000"/>
              <a:buFont typeface="Twentieth Century"/>
              <a:buNone/>
            </a:pPr>
            <a:r>
              <a:rPr lang="en-US">
                <a:solidFill>
                  <a:schemeClr val="accent3"/>
                </a:solidFill>
              </a:rPr>
              <a:t>Dobbs Elementary </a:t>
            </a:r>
            <a:br>
              <a:rPr lang="en-US">
                <a:solidFill>
                  <a:srgbClr val="FFFFFF"/>
                </a:solidFill>
              </a:rPr>
            </a:br>
            <a:r>
              <a:rPr lang="en-US">
                <a:solidFill>
                  <a:srgbClr val="FFFFFF"/>
                </a:solidFill>
              </a:rPr>
              <a:t>GO Team Meeting </a:t>
            </a:r>
            <a:endParaRPr/>
          </a:p>
        </p:txBody>
      </p:sp>
      <p:sp>
        <p:nvSpPr>
          <p:cNvPr id="156" name="Google Shape;156;p1"/>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None/>
            </a:pPr>
            <a:r>
              <a:rPr lang="en-US">
                <a:solidFill>
                  <a:srgbClr val="FFFFFF"/>
                </a:solidFill>
              </a:rPr>
              <a:t>                       November  30, 2023</a:t>
            </a:r>
            <a:endParaRPr/>
          </a:p>
        </p:txBody>
      </p:sp>
      <p:sp>
        <p:nvSpPr>
          <p:cNvPr id="157" name="Google Shape;157;p1"/>
          <p:cNvSpPr txBox="1"/>
          <p:nvPr/>
        </p:nvSpPr>
        <p:spPr>
          <a:xfrm>
            <a:off x="7169921" y="2127903"/>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a0e0bfa2e7_0_3"/>
          <p:cNvSpPr txBox="1"/>
          <p:nvPr>
            <p:ph type="title"/>
          </p:nvPr>
        </p:nvSpPr>
        <p:spPr>
          <a:xfrm>
            <a:off x="1699224" y="344625"/>
            <a:ext cx="77130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sz="2800">
                <a:solidFill>
                  <a:srgbClr val="2A3990"/>
                </a:solidFill>
                <a:latin typeface="Roboto"/>
                <a:ea typeface="Roboto"/>
                <a:cs typeface="Roboto"/>
                <a:sym typeface="Roboto"/>
              </a:rPr>
              <a:t>MAP Growth </a:t>
            </a:r>
            <a:r>
              <a:rPr b="1" lang="en-US" sz="2800">
                <a:solidFill>
                  <a:schemeClr val="accent6"/>
                </a:solidFill>
                <a:latin typeface="Roboto"/>
                <a:ea typeface="Roboto"/>
                <a:cs typeface="Roboto"/>
                <a:sym typeface="Roboto"/>
              </a:rPr>
              <a:t>MATH</a:t>
            </a:r>
            <a:r>
              <a:rPr b="1" lang="en-US" sz="2800">
                <a:solidFill>
                  <a:srgbClr val="2A3990"/>
                </a:solidFill>
                <a:latin typeface="Roboto"/>
                <a:ea typeface="Roboto"/>
                <a:cs typeface="Roboto"/>
                <a:sym typeface="Roboto"/>
              </a:rPr>
              <a:t> Data</a:t>
            </a:r>
            <a:endParaRPr b="1" sz="2800">
              <a:solidFill>
                <a:srgbClr val="2A3990"/>
              </a:solidFill>
              <a:latin typeface="Roboto"/>
              <a:ea typeface="Roboto"/>
              <a:cs typeface="Roboto"/>
              <a:sym typeface="Roboto"/>
            </a:endParaRPr>
          </a:p>
          <a:p>
            <a:pPr indent="0" lvl="0" marL="0" rtl="0" algn="ctr">
              <a:lnSpc>
                <a:spcPct val="90000"/>
              </a:lnSpc>
              <a:spcBef>
                <a:spcPts val="0"/>
              </a:spcBef>
              <a:spcAft>
                <a:spcPts val="0"/>
              </a:spcAft>
              <a:buClr>
                <a:schemeClr val="dk1"/>
              </a:buClr>
              <a:buSzPts val="4400"/>
              <a:buFont typeface="Twentieth Century"/>
              <a:buNone/>
            </a:pPr>
            <a:r>
              <a:rPr b="1" lang="en-US" sz="2800">
                <a:solidFill>
                  <a:srgbClr val="2A3990"/>
                </a:solidFill>
                <a:latin typeface="Roboto"/>
                <a:ea typeface="Roboto"/>
                <a:cs typeface="Roboto"/>
                <a:sym typeface="Roboto"/>
              </a:rPr>
              <a:t>Spring 2023 to Fall 2023</a:t>
            </a:r>
            <a:endParaRPr b="1"/>
          </a:p>
        </p:txBody>
      </p:sp>
      <p:sp>
        <p:nvSpPr>
          <p:cNvPr id="265" name="Google Shape;265;g2a0e0bfa2e7_0_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66" name="Google Shape;266;g2a0e0bfa2e7_0_3"/>
          <p:cNvSpPr txBox="1"/>
          <p:nvPr/>
        </p:nvSpPr>
        <p:spPr>
          <a:xfrm>
            <a:off x="1943450" y="1577125"/>
            <a:ext cx="8872800" cy="3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pic>
        <p:nvPicPr>
          <p:cNvPr id="267" name="Google Shape;267;g2a0e0bfa2e7_0_3"/>
          <p:cNvPicPr preferRelativeResize="0"/>
          <p:nvPr/>
        </p:nvPicPr>
        <p:blipFill>
          <a:blip r:embed="rId3">
            <a:alphaModFix/>
          </a:blip>
          <a:stretch>
            <a:fillRect/>
          </a:stretch>
        </p:blipFill>
        <p:spPr>
          <a:xfrm>
            <a:off x="559625" y="1947100"/>
            <a:ext cx="11061124" cy="364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a0e0bfa2e7_0_12"/>
          <p:cNvSpPr txBox="1"/>
          <p:nvPr>
            <p:ph type="title"/>
          </p:nvPr>
        </p:nvSpPr>
        <p:spPr>
          <a:xfrm>
            <a:off x="1699224" y="344625"/>
            <a:ext cx="77130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sz="2800">
                <a:solidFill>
                  <a:srgbClr val="2A3990"/>
                </a:solidFill>
                <a:latin typeface="Roboto"/>
                <a:ea typeface="Roboto"/>
                <a:cs typeface="Roboto"/>
                <a:sym typeface="Roboto"/>
              </a:rPr>
              <a:t>MAP Growth </a:t>
            </a:r>
            <a:r>
              <a:rPr b="1" lang="en-US" sz="2800">
                <a:solidFill>
                  <a:schemeClr val="accent6"/>
                </a:solidFill>
                <a:latin typeface="Roboto"/>
                <a:ea typeface="Roboto"/>
                <a:cs typeface="Roboto"/>
                <a:sym typeface="Roboto"/>
              </a:rPr>
              <a:t>FLUENCY</a:t>
            </a:r>
            <a:r>
              <a:rPr b="1" lang="en-US" sz="2800">
                <a:solidFill>
                  <a:srgbClr val="2A3990"/>
                </a:solidFill>
                <a:latin typeface="Roboto"/>
                <a:ea typeface="Roboto"/>
                <a:cs typeface="Roboto"/>
                <a:sym typeface="Roboto"/>
              </a:rPr>
              <a:t> Data</a:t>
            </a:r>
            <a:endParaRPr b="1" sz="2800">
              <a:solidFill>
                <a:srgbClr val="2A3990"/>
              </a:solidFill>
              <a:latin typeface="Roboto"/>
              <a:ea typeface="Roboto"/>
              <a:cs typeface="Roboto"/>
              <a:sym typeface="Roboto"/>
            </a:endParaRPr>
          </a:p>
          <a:p>
            <a:pPr indent="0" lvl="0" marL="0" rtl="0" algn="ctr">
              <a:lnSpc>
                <a:spcPct val="90000"/>
              </a:lnSpc>
              <a:spcBef>
                <a:spcPts val="0"/>
              </a:spcBef>
              <a:spcAft>
                <a:spcPts val="0"/>
              </a:spcAft>
              <a:buClr>
                <a:schemeClr val="dk1"/>
              </a:buClr>
              <a:buSzPts val="4400"/>
              <a:buFont typeface="Twentieth Century"/>
              <a:buNone/>
            </a:pPr>
            <a:r>
              <a:rPr b="1" lang="en-US" sz="2800">
                <a:solidFill>
                  <a:srgbClr val="2A3990"/>
                </a:solidFill>
                <a:latin typeface="Roboto"/>
                <a:ea typeface="Roboto"/>
                <a:cs typeface="Roboto"/>
                <a:sym typeface="Roboto"/>
              </a:rPr>
              <a:t>Spring 2023 to Fall 2023</a:t>
            </a:r>
            <a:endParaRPr b="1"/>
          </a:p>
        </p:txBody>
      </p:sp>
      <p:sp>
        <p:nvSpPr>
          <p:cNvPr id="273" name="Google Shape;273;g2a0e0bfa2e7_0_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74" name="Google Shape;274;g2a0e0bfa2e7_0_12"/>
          <p:cNvSpPr txBox="1"/>
          <p:nvPr/>
        </p:nvSpPr>
        <p:spPr>
          <a:xfrm>
            <a:off x="1943450" y="1577125"/>
            <a:ext cx="8872800" cy="3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pic>
        <p:nvPicPr>
          <p:cNvPr id="275" name="Google Shape;275;g2a0e0bfa2e7_0_12"/>
          <p:cNvPicPr preferRelativeResize="0"/>
          <p:nvPr/>
        </p:nvPicPr>
        <p:blipFill>
          <a:blip r:embed="rId3">
            <a:alphaModFix/>
          </a:blip>
          <a:stretch>
            <a:fillRect/>
          </a:stretch>
        </p:blipFill>
        <p:spPr>
          <a:xfrm>
            <a:off x="594023" y="2350425"/>
            <a:ext cx="10883453" cy="4209925"/>
          </a:xfrm>
          <a:prstGeom prst="rect">
            <a:avLst/>
          </a:prstGeom>
          <a:noFill/>
          <a:ln>
            <a:noFill/>
          </a:ln>
        </p:spPr>
      </p:pic>
      <p:sp>
        <p:nvSpPr>
          <p:cNvPr id="276" name="Google Shape;276;g2a0e0bfa2e7_0_12"/>
          <p:cNvSpPr txBox="1"/>
          <p:nvPr/>
        </p:nvSpPr>
        <p:spPr>
          <a:xfrm>
            <a:off x="9096525" y="895400"/>
            <a:ext cx="2257200" cy="8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pic>
        <p:nvPicPr>
          <p:cNvPr id="277" name="Google Shape;277;g2a0e0bfa2e7_0_12"/>
          <p:cNvPicPr preferRelativeResize="0"/>
          <p:nvPr/>
        </p:nvPicPr>
        <p:blipFill>
          <a:blip r:embed="rId4">
            <a:alphaModFix/>
          </a:blip>
          <a:stretch>
            <a:fillRect/>
          </a:stretch>
        </p:blipFill>
        <p:spPr>
          <a:xfrm>
            <a:off x="7979638" y="626750"/>
            <a:ext cx="3762375" cy="1676400"/>
          </a:xfrm>
          <a:prstGeom prst="rect">
            <a:avLst/>
          </a:prstGeom>
          <a:noFill/>
          <a:ln cap="flat" cmpd="sng" w="9525">
            <a:solidFill>
              <a:srgbClr val="0000FF"/>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a0e0bfa2e7_0_22"/>
          <p:cNvSpPr txBox="1"/>
          <p:nvPr>
            <p:ph type="title"/>
          </p:nvPr>
        </p:nvSpPr>
        <p:spPr>
          <a:xfrm>
            <a:off x="1699224" y="344625"/>
            <a:ext cx="77130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wentieth Century"/>
              <a:buNone/>
            </a:pPr>
            <a:r>
              <a:t/>
            </a:r>
            <a:endParaRPr b="1"/>
          </a:p>
        </p:txBody>
      </p:sp>
      <p:sp>
        <p:nvSpPr>
          <p:cNvPr id="283" name="Google Shape;283;g2a0e0bfa2e7_0_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84" name="Google Shape;284;g2a0e0bfa2e7_0_22"/>
          <p:cNvSpPr txBox="1"/>
          <p:nvPr/>
        </p:nvSpPr>
        <p:spPr>
          <a:xfrm>
            <a:off x="1943450" y="1577125"/>
            <a:ext cx="8872800" cy="3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sp>
        <p:nvSpPr>
          <p:cNvPr id="285" name="Google Shape;285;g2a0e0bfa2e7_0_22"/>
          <p:cNvSpPr txBox="1"/>
          <p:nvPr/>
        </p:nvSpPr>
        <p:spPr>
          <a:xfrm>
            <a:off x="9096525" y="895400"/>
            <a:ext cx="2257200" cy="8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pic>
        <p:nvPicPr>
          <p:cNvPr id="286" name="Google Shape;286;g2a0e0bfa2e7_0_22"/>
          <p:cNvPicPr preferRelativeResize="0"/>
          <p:nvPr/>
        </p:nvPicPr>
        <p:blipFill>
          <a:blip r:embed="rId3">
            <a:alphaModFix/>
          </a:blip>
          <a:stretch>
            <a:fillRect/>
          </a:stretch>
        </p:blipFill>
        <p:spPr>
          <a:xfrm>
            <a:off x="434123" y="244200"/>
            <a:ext cx="11399476" cy="6412200"/>
          </a:xfrm>
          <a:prstGeom prst="rect">
            <a:avLst/>
          </a:prstGeom>
          <a:noFill/>
          <a:ln>
            <a:noFill/>
          </a:ln>
        </p:spPr>
      </p:pic>
      <p:sp>
        <p:nvSpPr>
          <p:cNvPr id="287" name="Google Shape;287;g2a0e0bfa2e7_0_22"/>
          <p:cNvSpPr/>
          <p:nvPr/>
        </p:nvSpPr>
        <p:spPr>
          <a:xfrm>
            <a:off x="9625625" y="6247500"/>
            <a:ext cx="1566900" cy="26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a0e0bfa2e7_0_33"/>
          <p:cNvSpPr txBox="1"/>
          <p:nvPr>
            <p:ph type="title"/>
          </p:nvPr>
        </p:nvSpPr>
        <p:spPr>
          <a:xfrm>
            <a:off x="1699224" y="344625"/>
            <a:ext cx="77130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wentieth Century"/>
              <a:buNone/>
            </a:pPr>
            <a:r>
              <a:t/>
            </a:r>
            <a:endParaRPr b="1"/>
          </a:p>
        </p:txBody>
      </p:sp>
      <p:sp>
        <p:nvSpPr>
          <p:cNvPr id="293" name="Google Shape;293;g2a0e0bfa2e7_0_33"/>
          <p:cNvSpPr txBox="1"/>
          <p:nvPr>
            <p:ph idx="12" type="sldNum"/>
          </p:nvPr>
        </p:nvSpPr>
        <p:spPr>
          <a:xfrm>
            <a:off x="8610525" y="577637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94" name="Google Shape;294;g2a0e0bfa2e7_0_33"/>
          <p:cNvSpPr txBox="1"/>
          <p:nvPr/>
        </p:nvSpPr>
        <p:spPr>
          <a:xfrm>
            <a:off x="1943450" y="1577125"/>
            <a:ext cx="8872800" cy="3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sp>
        <p:nvSpPr>
          <p:cNvPr id="295" name="Google Shape;295;g2a0e0bfa2e7_0_33"/>
          <p:cNvSpPr txBox="1"/>
          <p:nvPr/>
        </p:nvSpPr>
        <p:spPr>
          <a:xfrm>
            <a:off x="9096525" y="895400"/>
            <a:ext cx="2257200" cy="8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sp>
        <p:nvSpPr>
          <p:cNvPr id="296" name="Google Shape;296;g2a0e0bfa2e7_0_33"/>
          <p:cNvSpPr/>
          <p:nvPr/>
        </p:nvSpPr>
        <p:spPr>
          <a:xfrm>
            <a:off x="8933725" y="4731400"/>
            <a:ext cx="1566900" cy="26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pic>
        <p:nvPicPr>
          <p:cNvPr id="297" name="Google Shape;297;g2a0e0bfa2e7_0_33"/>
          <p:cNvPicPr preferRelativeResize="0"/>
          <p:nvPr/>
        </p:nvPicPr>
        <p:blipFill>
          <a:blip r:embed="rId3">
            <a:alphaModFix/>
          </a:blip>
          <a:stretch>
            <a:fillRect/>
          </a:stretch>
        </p:blipFill>
        <p:spPr>
          <a:xfrm>
            <a:off x="753525" y="0"/>
            <a:ext cx="11052400" cy="6216975"/>
          </a:xfrm>
          <a:prstGeom prst="rect">
            <a:avLst/>
          </a:prstGeom>
          <a:noFill/>
          <a:ln>
            <a:noFill/>
          </a:ln>
        </p:spPr>
      </p:pic>
      <p:sp>
        <p:nvSpPr>
          <p:cNvPr id="298" name="Google Shape;298;g2a0e0bfa2e7_0_33"/>
          <p:cNvSpPr/>
          <p:nvPr/>
        </p:nvSpPr>
        <p:spPr>
          <a:xfrm>
            <a:off x="9686675" y="5776375"/>
            <a:ext cx="19944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4" name="Google Shape;304;p13"/>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GO Team Discussion:</a:t>
            </a:r>
            <a:br>
              <a:rPr b="1" lang="en-US">
                <a:solidFill>
                  <a:schemeClr val="dk2"/>
                </a:solidFill>
                <a:latin typeface="Twentieth Century"/>
                <a:ea typeface="Twentieth Century"/>
                <a:cs typeface="Twentieth Century"/>
                <a:sym typeface="Twentieth Century"/>
              </a:rPr>
            </a:br>
            <a:r>
              <a:rPr b="1" lang="en-US">
                <a:solidFill>
                  <a:schemeClr val="dk2"/>
                </a:solidFill>
                <a:latin typeface="Twentieth Century"/>
                <a:ea typeface="Twentieth Century"/>
                <a:cs typeface="Twentieth Century"/>
                <a:sym typeface="Twentieth Century"/>
              </a:rPr>
              <a:t>Data Protocol</a:t>
            </a:r>
            <a:endParaRPr/>
          </a:p>
        </p:txBody>
      </p:sp>
      <p:sp>
        <p:nvSpPr>
          <p:cNvPr id="305" name="Google Shape;305;p13"/>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6" name="Google Shape;306;p13"/>
          <p:cNvSpPr txBox="1"/>
          <p:nvPr/>
        </p:nvSpPr>
        <p:spPr>
          <a:xfrm>
            <a:off x="832725" y="2055813"/>
            <a:ext cx="5393361" cy="4351338"/>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Avenir"/>
                <a:ea typeface="Avenir"/>
                <a:cs typeface="Avenir"/>
                <a:sym typeface="Avenir"/>
              </a:rPr>
              <a:t>What do you notice?</a:t>
            </a:r>
            <a:endParaRPr b="0" i="0" sz="1400" u="none" cap="none" strike="noStrike">
              <a:solidFill>
                <a:srgbClr val="000000"/>
              </a:solidFill>
              <a:latin typeface="Arial"/>
              <a:ea typeface="Arial"/>
              <a:cs typeface="Arial"/>
              <a:sym typeface="Arial"/>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chemeClr val="dk1"/>
              </a:solidFill>
              <a:latin typeface="Avenir"/>
              <a:ea typeface="Avenir"/>
              <a:cs typeface="Avenir"/>
              <a:sym typeface="Avenir"/>
            </a:endParaRPr>
          </a:p>
          <a:p>
            <a:pPr indent="-228600" lvl="0" marL="285750" marR="0" rtl="0" algn="l">
              <a:lnSpc>
                <a:spcPct val="90000"/>
              </a:lnSpc>
              <a:spcBef>
                <a:spcPts val="1200"/>
              </a:spcBef>
              <a:spcAft>
                <a:spcPts val="0"/>
              </a:spcAft>
              <a:buClr>
                <a:schemeClr val="dk1"/>
              </a:buClr>
              <a:buSzPts val="3200"/>
              <a:buFont typeface="Arial"/>
              <a:buChar char="•"/>
            </a:pPr>
            <a:r>
              <a:rPr b="0" i="0" lang="en-US" sz="3200" u="none" cap="none" strike="noStrike">
                <a:solidFill>
                  <a:schemeClr val="dk1"/>
                </a:solidFill>
                <a:latin typeface="Avenir"/>
                <a:ea typeface="Avenir"/>
                <a:cs typeface="Avenir"/>
                <a:sym typeface="Avenir"/>
              </a:rPr>
              <a:t>What are your wonderings?</a:t>
            </a:r>
            <a:endParaRPr b="0" i="0" sz="1400" u="none" cap="none" strike="noStrike">
              <a:solidFill>
                <a:srgbClr val="000000"/>
              </a:solidFill>
              <a:latin typeface="Arial"/>
              <a:ea typeface="Arial"/>
              <a:cs typeface="Arial"/>
              <a:sym typeface="Arial"/>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chemeClr val="dk1"/>
              </a:solidFill>
              <a:latin typeface="Avenir"/>
              <a:ea typeface="Avenir"/>
              <a:cs typeface="Avenir"/>
              <a:sym typeface="Avenir"/>
            </a:endParaRPr>
          </a:p>
          <a:p>
            <a:pPr indent="-228600" lvl="0" marL="285750" marR="0" rtl="0" algn="l">
              <a:lnSpc>
                <a:spcPct val="90000"/>
              </a:lnSpc>
              <a:spcBef>
                <a:spcPts val="1200"/>
              </a:spcBef>
              <a:spcAft>
                <a:spcPts val="0"/>
              </a:spcAft>
              <a:buClr>
                <a:schemeClr val="dk1"/>
              </a:buClr>
              <a:buSzPts val="3200"/>
              <a:buFont typeface="Arial"/>
              <a:buChar char="•"/>
            </a:pPr>
            <a:r>
              <a:rPr b="0" i="0" lang="en-US" sz="3200" u="none" cap="none" strike="noStrike">
                <a:solidFill>
                  <a:schemeClr val="dk1"/>
                </a:solidFill>
                <a:latin typeface="Avenir"/>
                <a:ea typeface="Avenir"/>
                <a:cs typeface="Avenir"/>
                <a:sym typeface="Avenir"/>
              </a:rPr>
              <a:t>What additional questions do you have?</a:t>
            </a:r>
            <a:endParaRPr b="0" i="0" sz="1400" u="none" cap="none" strike="noStrike">
              <a:solidFill>
                <a:srgbClr val="000000"/>
              </a:solidFill>
              <a:latin typeface="Arial"/>
              <a:ea typeface="Arial"/>
              <a:cs typeface="Arial"/>
              <a:sym typeface="Arial"/>
            </a:endParaRPr>
          </a:p>
        </p:txBody>
      </p:sp>
      <p:sp>
        <p:nvSpPr>
          <p:cNvPr id="307" name="Google Shape;307;p13"/>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Help" id="308" name="Google Shape;308;p13"/>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09" name="Google Shape;309;p13"/>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310" name="Google Shape;310;p13"/>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311" name="Google Shape;311;p13"/>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12" name="Google Shape;312;p13"/>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13" name="Google Shape;313;p13"/>
          <p:cNvSpPr txBox="1"/>
          <p:nvPr>
            <p:ph idx="12" type="sldNum"/>
          </p:nvPr>
        </p:nvSpPr>
        <p:spPr>
          <a:xfrm>
            <a:off x="10030244" y="6356350"/>
            <a:ext cx="1323555"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solidFill>
                  <a:srgbClr val="888888"/>
                </a:solidFill>
              </a:rPr>
              <a:t>‹#›</a:t>
            </a:fld>
            <a:endParaRPr>
              <a:solidFill>
                <a:srgbClr val="888888"/>
              </a:solidFill>
            </a:endParaRPr>
          </a:p>
        </p:txBody>
      </p:sp>
      <p:sp>
        <p:nvSpPr>
          <p:cNvPr id="314" name="Google Shape;314;p13"/>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g2a0e0bfa2e7_0_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0" name="Google Shape;320;g2a0e0bfa2e7_0_44"/>
          <p:cNvSpPr txBox="1"/>
          <p:nvPr>
            <p:ph type="title"/>
          </p:nvPr>
        </p:nvSpPr>
        <p:spPr>
          <a:xfrm>
            <a:off x="838200" y="365125"/>
            <a:ext cx="5393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ROLLINS’ Implementation</a:t>
            </a:r>
            <a:endParaRPr/>
          </a:p>
        </p:txBody>
      </p:sp>
      <p:sp>
        <p:nvSpPr>
          <p:cNvPr id="321" name="Google Shape;321;g2a0e0bfa2e7_0_44"/>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5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2" name="Google Shape;322;g2a0e0bfa2e7_0_44"/>
          <p:cNvSpPr txBox="1"/>
          <p:nvPr/>
        </p:nvSpPr>
        <p:spPr>
          <a:xfrm>
            <a:off x="651200" y="1760301"/>
            <a:ext cx="5574900" cy="4646700"/>
          </a:xfrm>
          <a:prstGeom prst="rect">
            <a:avLst/>
          </a:prstGeom>
          <a:noFill/>
          <a:ln>
            <a:noFill/>
          </a:ln>
        </p:spPr>
        <p:txBody>
          <a:bodyPr anchorCtr="0" anchor="t" bIns="45700" lIns="91425" spcFirstLastPara="1" rIns="91425" wrap="square" tIns="45700">
            <a:noAutofit/>
          </a:bodyPr>
          <a:lstStyle/>
          <a:p>
            <a:pPr indent="-279400" lvl="0" marL="285750" marR="0" rtl="0" algn="l">
              <a:lnSpc>
                <a:spcPct val="90000"/>
              </a:lnSpc>
              <a:spcBef>
                <a:spcPts val="0"/>
              </a:spcBef>
              <a:spcAft>
                <a:spcPts val="0"/>
              </a:spcAft>
              <a:buClr>
                <a:schemeClr val="accent3"/>
              </a:buClr>
              <a:buSzPts val="4000"/>
              <a:buChar char="•"/>
            </a:pPr>
            <a:r>
              <a:rPr b="1" lang="en-US" sz="2200">
                <a:solidFill>
                  <a:schemeClr val="accent3"/>
                </a:solidFill>
              </a:rPr>
              <a:t>Cox Campus modules for teachers and staff</a:t>
            </a:r>
            <a:endParaRPr b="1" sz="2200">
              <a:solidFill>
                <a:schemeClr val="accent3"/>
              </a:solidFill>
            </a:endParaRPr>
          </a:p>
          <a:p>
            <a:pPr indent="0" lvl="0" marL="457200" marR="0" rtl="0" algn="l">
              <a:lnSpc>
                <a:spcPct val="90000"/>
              </a:lnSpc>
              <a:spcBef>
                <a:spcPts val="0"/>
              </a:spcBef>
              <a:spcAft>
                <a:spcPts val="0"/>
              </a:spcAft>
              <a:buNone/>
            </a:pPr>
            <a:r>
              <a:t/>
            </a:r>
            <a:endParaRPr b="1" sz="2200">
              <a:solidFill>
                <a:schemeClr val="accent3"/>
              </a:solidFill>
            </a:endParaRPr>
          </a:p>
          <a:p>
            <a:pPr indent="-279400" lvl="0" marL="285750" marR="0" rtl="0" algn="l">
              <a:lnSpc>
                <a:spcPct val="90000"/>
              </a:lnSpc>
              <a:spcBef>
                <a:spcPts val="0"/>
              </a:spcBef>
              <a:spcAft>
                <a:spcPts val="0"/>
              </a:spcAft>
              <a:buClr>
                <a:schemeClr val="accent3"/>
              </a:buClr>
              <a:buSzPts val="4000"/>
              <a:buChar char="•"/>
            </a:pPr>
            <a:r>
              <a:rPr b="1" lang="en-US" sz="2200">
                <a:solidFill>
                  <a:schemeClr val="accent3"/>
                </a:solidFill>
              </a:rPr>
              <a:t>ORAL LANGUAGE - Accountable Talk Schoolwide</a:t>
            </a:r>
            <a:endParaRPr b="1" sz="2200">
              <a:solidFill>
                <a:schemeClr val="accent3"/>
              </a:solidFill>
            </a:endParaRPr>
          </a:p>
          <a:p>
            <a:pPr indent="-279400" lvl="0" marL="285750" marR="0" rtl="0" algn="l">
              <a:lnSpc>
                <a:spcPct val="90000"/>
              </a:lnSpc>
              <a:spcBef>
                <a:spcPts val="1200"/>
              </a:spcBef>
              <a:spcAft>
                <a:spcPts val="0"/>
              </a:spcAft>
              <a:buClr>
                <a:schemeClr val="accent3"/>
              </a:buClr>
              <a:buSzPts val="4000"/>
              <a:buChar char="•"/>
            </a:pPr>
            <a:r>
              <a:rPr b="1" lang="en-US" sz="2200">
                <a:solidFill>
                  <a:schemeClr val="accent3"/>
                </a:solidFill>
              </a:rPr>
              <a:t>Early Literacy Implementation</a:t>
            </a:r>
            <a:endParaRPr b="1" sz="2200">
              <a:solidFill>
                <a:schemeClr val="accent3"/>
              </a:solidFill>
            </a:endParaRPr>
          </a:p>
          <a:p>
            <a:pPr indent="-279400" lvl="0" marL="285750" marR="0" rtl="0" algn="l">
              <a:lnSpc>
                <a:spcPct val="90000"/>
              </a:lnSpc>
              <a:spcBef>
                <a:spcPts val="1200"/>
              </a:spcBef>
              <a:spcAft>
                <a:spcPts val="0"/>
              </a:spcAft>
              <a:buClr>
                <a:schemeClr val="accent3"/>
              </a:buClr>
              <a:buSzPts val="4000"/>
              <a:buChar char="•"/>
            </a:pPr>
            <a:r>
              <a:rPr b="1" lang="en-US" sz="2200">
                <a:solidFill>
                  <a:schemeClr val="accent3"/>
                </a:solidFill>
              </a:rPr>
              <a:t>Coach went to training in Columbus, GA</a:t>
            </a:r>
            <a:endParaRPr b="1" sz="2200">
              <a:solidFill>
                <a:schemeClr val="accent3"/>
              </a:solidFill>
            </a:endParaRPr>
          </a:p>
          <a:p>
            <a:pPr indent="-279400" lvl="0" marL="285750" marR="0" rtl="0" algn="l">
              <a:lnSpc>
                <a:spcPct val="90000"/>
              </a:lnSpc>
              <a:spcBef>
                <a:spcPts val="1200"/>
              </a:spcBef>
              <a:spcAft>
                <a:spcPts val="0"/>
              </a:spcAft>
              <a:buClr>
                <a:schemeClr val="accent3"/>
              </a:buClr>
              <a:buSzPts val="4000"/>
              <a:buChar char="•"/>
            </a:pPr>
            <a:r>
              <a:rPr b="1" lang="en-US" sz="2200">
                <a:solidFill>
                  <a:schemeClr val="accent3"/>
                </a:solidFill>
              </a:rPr>
              <a:t>Upcoming - Shadowing a Rollins School in Marietta</a:t>
            </a:r>
            <a:endParaRPr b="1" sz="2200">
              <a:solidFill>
                <a:schemeClr val="accent3"/>
              </a:solidFill>
            </a:endParaRPr>
          </a:p>
        </p:txBody>
      </p:sp>
      <p:sp>
        <p:nvSpPr>
          <p:cNvPr id="323" name="Google Shape;323;g2a0e0bfa2e7_0_44"/>
          <p:cNvSpPr/>
          <p:nvPr/>
        </p:nvSpPr>
        <p:spPr>
          <a:xfrm>
            <a:off x="6808185" y="3423959"/>
            <a:ext cx="540900" cy="540900"/>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Help" id="324" name="Google Shape;324;g2a0e0bfa2e7_0_44"/>
          <p:cNvPicPr preferRelativeResize="0"/>
          <p:nvPr/>
        </p:nvPicPr>
        <p:blipFill rotWithShape="1">
          <a:blip r:embed="rId3">
            <a:alphaModFix/>
          </a:blip>
          <a:srcRect b="0" l="0" r="0" t="0"/>
          <a:stretch/>
        </p:blipFill>
        <p:spPr>
          <a:xfrm>
            <a:off x="7887184" y="1216485"/>
            <a:ext cx="3785616" cy="3784523"/>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25" name="Google Shape;325;g2a0e0bfa2e7_0_44"/>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326" name="Google Shape;326;g2a0e0bfa2e7_0_44"/>
          <p:cNvCxnSpPr/>
          <p:nvPr/>
        </p:nvCxnSpPr>
        <p:spPr>
          <a:xfrm>
            <a:off x="12138745" y="1027906"/>
            <a:ext cx="0" cy="1597800"/>
          </a:xfrm>
          <a:prstGeom prst="straightConnector1">
            <a:avLst/>
          </a:prstGeom>
          <a:noFill/>
          <a:ln cap="rnd" cmpd="sng" w="127000">
            <a:solidFill>
              <a:schemeClr val="accent4"/>
            </a:solidFill>
            <a:prstDash val="dash"/>
            <a:miter lim="800000"/>
            <a:headEnd len="sm" w="sm" type="none"/>
            <a:tailEnd len="sm" w="sm" type="none"/>
          </a:ln>
        </p:spPr>
      </p:cxnSp>
      <p:sp>
        <p:nvSpPr>
          <p:cNvPr id="327" name="Google Shape;327;g2a0e0bfa2e7_0_44"/>
          <p:cNvSpPr/>
          <p:nvPr/>
        </p:nvSpPr>
        <p:spPr>
          <a:xfrm rot="-1138733">
            <a:off x="7456808" y="5166165"/>
            <a:ext cx="1834485" cy="202341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28" name="Google Shape;328;g2a0e0bfa2e7_0_44"/>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9" name="Google Shape;329;g2a0e0bfa2e7_0_44"/>
          <p:cNvSpPr txBox="1"/>
          <p:nvPr>
            <p:ph idx="12" type="sldNum"/>
          </p:nvPr>
        </p:nvSpPr>
        <p:spPr>
          <a:xfrm>
            <a:off x="10030244" y="6356350"/>
            <a:ext cx="13236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solidFill>
                  <a:srgbClr val="888888"/>
                </a:solidFill>
              </a:rPr>
              <a:t>‹#›</a:t>
            </a:fld>
            <a:endParaRPr>
              <a:solidFill>
                <a:srgbClr val="888888"/>
              </a:solidFill>
            </a:endParaRPr>
          </a:p>
        </p:txBody>
      </p:sp>
      <p:sp>
        <p:nvSpPr>
          <p:cNvPr id="330" name="Google Shape;330;g2a0e0bfa2e7_0_44"/>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34" name="Shape 334"/>
        <p:cNvGrpSpPr/>
        <p:nvPr/>
      </p:nvGrpSpPr>
      <p:grpSpPr>
        <a:xfrm>
          <a:off x="0" y="0"/>
          <a:ext cx="0" cy="0"/>
          <a:chOff x="0" y="0"/>
          <a:chExt cx="0" cy="0"/>
        </a:xfrm>
      </p:grpSpPr>
      <p:sp>
        <p:nvSpPr>
          <p:cNvPr id="335" name="Google Shape;335;g2a0e0bfa2e7_0_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6" name="Google Shape;336;g2a0e0bfa2e7_0_59"/>
          <p:cNvSpPr txBox="1"/>
          <p:nvPr>
            <p:ph type="title"/>
          </p:nvPr>
        </p:nvSpPr>
        <p:spPr>
          <a:xfrm>
            <a:off x="838200" y="365125"/>
            <a:ext cx="5393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Enrollment &amp; Leveling</a:t>
            </a:r>
            <a:endParaRPr/>
          </a:p>
        </p:txBody>
      </p:sp>
      <p:sp>
        <p:nvSpPr>
          <p:cNvPr id="337" name="Google Shape;337;g2a0e0bfa2e7_0_59"/>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5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8" name="Google Shape;338;g2a0e0bfa2e7_0_59"/>
          <p:cNvSpPr txBox="1"/>
          <p:nvPr/>
        </p:nvSpPr>
        <p:spPr>
          <a:xfrm>
            <a:off x="651200" y="1760301"/>
            <a:ext cx="5574900" cy="4646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3500">
                <a:solidFill>
                  <a:schemeClr val="accent3"/>
                </a:solidFill>
              </a:rPr>
              <a:t>As of August 1, 2023 </a:t>
            </a:r>
            <a:endParaRPr b="1" sz="3500">
              <a:solidFill>
                <a:schemeClr val="accent3"/>
              </a:solidFill>
            </a:endParaRPr>
          </a:p>
          <a:p>
            <a:pPr indent="0" lvl="0" marL="0" marR="0" rtl="0" algn="l">
              <a:lnSpc>
                <a:spcPct val="90000"/>
              </a:lnSpc>
              <a:spcBef>
                <a:spcPts val="0"/>
              </a:spcBef>
              <a:spcAft>
                <a:spcPts val="0"/>
              </a:spcAft>
              <a:buNone/>
            </a:pPr>
            <a:r>
              <a:rPr b="1" lang="en-US" sz="3500">
                <a:solidFill>
                  <a:schemeClr val="accent6"/>
                </a:solidFill>
              </a:rPr>
              <a:t>251 Students</a:t>
            </a:r>
            <a:endParaRPr b="1" sz="3500">
              <a:solidFill>
                <a:schemeClr val="accent6"/>
              </a:solidFill>
            </a:endParaRPr>
          </a:p>
          <a:p>
            <a:pPr indent="0" lvl="0" marL="457200" marR="0" rtl="0" algn="l">
              <a:lnSpc>
                <a:spcPct val="90000"/>
              </a:lnSpc>
              <a:spcBef>
                <a:spcPts val="0"/>
              </a:spcBef>
              <a:spcAft>
                <a:spcPts val="0"/>
              </a:spcAft>
              <a:buNone/>
            </a:pPr>
            <a:r>
              <a:t/>
            </a:r>
            <a:endParaRPr b="1" sz="3500">
              <a:solidFill>
                <a:schemeClr val="accent3"/>
              </a:solidFill>
            </a:endParaRPr>
          </a:p>
          <a:p>
            <a:pPr indent="0" lvl="0" marL="0" marR="0" rtl="0" algn="l">
              <a:lnSpc>
                <a:spcPct val="90000"/>
              </a:lnSpc>
              <a:spcBef>
                <a:spcPts val="0"/>
              </a:spcBef>
              <a:spcAft>
                <a:spcPts val="0"/>
              </a:spcAft>
              <a:buNone/>
            </a:pPr>
            <a:r>
              <a:rPr b="1" lang="en-US" sz="3500">
                <a:solidFill>
                  <a:schemeClr val="accent3"/>
                </a:solidFill>
              </a:rPr>
              <a:t>As of November 30, 2023 </a:t>
            </a:r>
            <a:r>
              <a:rPr b="1" lang="en-US" sz="3500">
                <a:solidFill>
                  <a:schemeClr val="accent6"/>
                </a:solidFill>
              </a:rPr>
              <a:t>315 Students</a:t>
            </a:r>
            <a:endParaRPr b="1" sz="3500">
              <a:solidFill>
                <a:schemeClr val="accent6"/>
              </a:solidFill>
            </a:endParaRPr>
          </a:p>
          <a:p>
            <a:pPr indent="0" lvl="0" marL="0" marR="0" rtl="0" algn="l">
              <a:lnSpc>
                <a:spcPct val="90000"/>
              </a:lnSpc>
              <a:spcBef>
                <a:spcPts val="0"/>
              </a:spcBef>
              <a:spcAft>
                <a:spcPts val="0"/>
              </a:spcAft>
              <a:buNone/>
            </a:pPr>
            <a:r>
              <a:t/>
            </a:r>
            <a:endParaRPr b="1" sz="3500">
              <a:solidFill>
                <a:schemeClr val="accent6"/>
              </a:solidFill>
            </a:endParaRPr>
          </a:p>
          <a:p>
            <a:pPr indent="0" lvl="0" marL="0" marR="0" rtl="0" algn="l">
              <a:lnSpc>
                <a:spcPct val="90000"/>
              </a:lnSpc>
              <a:spcBef>
                <a:spcPts val="0"/>
              </a:spcBef>
              <a:spcAft>
                <a:spcPts val="0"/>
              </a:spcAft>
              <a:buNone/>
            </a:pPr>
            <a:r>
              <a:rPr b="1" lang="en-US" sz="2100">
                <a:solidFill>
                  <a:schemeClr val="dk2"/>
                </a:solidFill>
              </a:rPr>
              <a:t>Due to enrollment being under projection (318), we lost $32,134.</a:t>
            </a:r>
            <a:endParaRPr b="1" sz="2100">
              <a:solidFill>
                <a:schemeClr val="dk2"/>
              </a:solidFill>
            </a:endParaRPr>
          </a:p>
          <a:p>
            <a:pPr indent="0" lvl="0" marL="0" marR="0" rtl="0" algn="l">
              <a:lnSpc>
                <a:spcPct val="90000"/>
              </a:lnSpc>
              <a:spcBef>
                <a:spcPts val="0"/>
              </a:spcBef>
              <a:spcAft>
                <a:spcPts val="0"/>
              </a:spcAft>
              <a:buNone/>
            </a:pPr>
            <a:r>
              <a:t/>
            </a:r>
            <a:endParaRPr b="1" sz="2600">
              <a:solidFill>
                <a:schemeClr val="dk2"/>
              </a:solidFill>
            </a:endParaRPr>
          </a:p>
          <a:p>
            <a:pPr indent="0" lvl="0" marL="0" marR="0" rtl="0" algn="l">
              <a:lnSpc>
                <a:spcPct val="90000"/>
              </a:lnSpc>
              <a:spcBef>
                <a:spcPts val="0"/>
              </a:spcBef>
              <a:spcAft>
                <a:spcPts val="0"/>
              </a:spcAft>
              <a:buNone/>
            </a:pPr>
            <a:r>
              <a:rPr b="1" lang="en-US" sz="1900">
                <a:solidFill>
                  <a:schemeClr val="accent3"/>
                </a:solidFill>
              </a:rPr>
              <a:t>Leveling </a:t>
            </a:r>
            <a:r>
              <a:rPr b="1" lang="en-US" sz="1900">
                <a:solidFill>
                  <a:schemeClr val="dk2"/>
                </a:solidFill>
              </a:rPr>
              <a:t>- Instead of losing a teacher, i requested that the vacant non-instructional para position be removed.  </a:t>
            </a:r>
            <a:endParaRPr b="1" sz="1900">
              <a:solidFill>
                <a:schemeClr val="dk2"/>
              </a:solidFill>
            </a:endParaRPr>
          </a:p>
        </p:txBody>
      </p:sp>
      <p:sp>
        <p:nvSpPr>
          <p:cNvPr id="339" name="Google Shape;339;g2a0e0bfa2e7_0_59"/>
          <p:cNvSpPr/>
          <p:nvPr/>
        </p:nvSpPr>
        <p:spPr>
          <a:xfrm>
            <a:off x="6808185" y="3423959"/>
            <a:ext cx="540900" cy="540900"/>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Help" id="340" name="Google Shape;340;g2a0e0bfa2e7_0_59"/>
          <p:cNvPicPr preferRelativeResize="0"/>
          <p:nvPr/>
        </p:nvPicPr>
        <p:blipFill rotWithShape="1">
          <a:blip r:embed="rId3">
            <a:alphaModFix/>
          </a:blip>
          <a:srcRect b="0" l="0" r="0" t="0"/>
          <a:stretch/>
        </p:blipFill>
        <p:spPr>
          <a:xfrm>
            <a:off x="7887184" y="1216485"/>
            <a:ext cx="3785616" cy="3784523"/>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41" name="Google Shape;341;g2a0e0bfa2e7_0_59"/>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342" name="Google Shape;342;g2a0e0bfa2e7_0_59"/>
          <p:cNvCxnSpPr/>
          <p:nvPr/>
        </p:nvCxnSpPr>
        <p:spPr>
          <a:xfrm>
            <a:off x="12138745" y="1027906"/>
            <a:ext cx="0" cy="1597800"/>
          </a:xfrm>
          <a:prstGeom prst="straightConnector1">
            <a:avLst/>
          </a:prstGeom>
          <a:noFill/>
          <a:ln cap="rnd" cmpd="sng" w="127000">
            <a:solidFill>
              <a:schemeClr val="accent4"/>
            </a:solidFill>
            <a:prstDash val="dash"/>
            <a:miter lim="800000"/>
            <a:headEnd len="sm" w="sm" type="none"/>
            <a:tailEnd len="sm" w="sm" type="none"/>
          </a:ln>
        </p:spPr>
      </p:cxnSp>
      <p:sp>
        <p:nvSpPr>
          <p:cNvPr id="343" name="Google Shape;343;g2a0e0bfa2e7_0_59"/>
          <p:cNvSpPr/>
          <p:nvPr/>
        </p:nvSpPr>
        <p:spPr>
          <a:xfrm rot="-1138733">
            <a:off x="7456808" y="5166165"/>
            <a:ext cx="1834485" cy="202341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44" name="Google Shape;344;g2a0e0bfa2e7_0_59"/>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45" name="Google Shape;345;g2a0e0bfa2e7_0_59"/>
          <p:cNvSpPr txBox="1"/>
          <p:nvPr>
            <p:ph idx="12" type="sldNum"/>
          </p:nvPr>
        </p:nvSpPr>
        <p:spPr>
          <a:xfrm>
            <a:off x="10030244" y="6356350"/>
            <a:ext cx="13236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solidFill>
                  <a:srgbClr val="888888"/>
                </a:solidFill>
              </a:rPr>
              <a:t>‹#›</a:t>
            </a:fld>
            <a:endParaRPr>
              <a:solidFill>
                <a:srgbClr val="888888"/>
              </a:solidFill>
            </a:endParaRPr>
          </a:p>
        </p:txBody>
      </p:sp>
      <p:sp>
        <p:nvSpPr>
          <p:cNvPr id="346" name="Google Shape;346;g2a0e0bfa2e7_0_59"/>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1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52" name="Google Shape;352;p15"/>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53" name="Google Shape;353;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54" name="Google Shape;354;p15"/>
          <p:cNvSpPr txBox="1"/>
          <p:nvPr>
            <p:ph type="title"/>
          </p:nvPr>
        </p:nvSpPr>
        <p:spPr>
          <a:xfrm>
            <a:off x="838201" y="367075"/>
            <a:ext cx="51205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Where we’re going</a:t>
            </a:r>
            <a:endParaRPr/>
          </a:p>
        </p:txBody>
      </p:sp>
      <p:sp>
        <p:nvSpPr>
          <p:cNvPr id="355" name="Google Shape;355;p15"/>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At our next meeting(s) we will discuss how our data is aligning to our strategic plan and determine if we need to make any adjustments. </a:t>
            </a:r>
            <a:endParaRPr/>
          </a:p>
          <a:p>
            <a:pPr indent="0" lvl="0" marL="0" rtl="0" algn="l">
              <a:lnSpc>
                <a:spcPct val="90000"/>
              </a:lnSpc>
              <a:spcBef>
                <a:spcPts val="1000"/>
              </a:spcBef>
              <a:spcAft>
                <a:spcPts val="0"/>
              </a:spcAft>
              <a:buClr>
                <a:schemeClr val="dk1"/>
              </a:buClr>
              <a:buSzPts val="2400"/>
              <a:buNone/>
            </a:pPr>
            <a:r>
              <a:rPr lang="en-US"/>
              <a:t>Before the end of Fall Semester, we will take </a:t>
            </a:r>
            <a:r>
              <a:rPr b="1" lang="en-US"/>
              <a:t>Action</a:t>
            </a:r>
            <a:r>
              <a:rPr lang="en-US"/>
              <a:t> (vote) on ranking our strategic priorities.</a:t>
            </a:r>
            <a:endParaRPr/>
          </a:p>
          <a:p>
            <a:pPr indent="152400" lvl="0" marL="0" rtl="0" algn="l">
              <a:lnSpc>
                <a:spcPct val="90000"/>
              </a:lnSpc>
              <a:spcBef>
                <a:spcPts val="1000"/>
              </a:spcBef>
              <a:spcAft>
                <a:spcPts val="0"/>
              </a:spcAft>
              <a:buClr>
                <a:schemeClr val="dk1"/>
              </a:buClr>
              <a:buSzPts val="2400"/>
              <a:buFont typeface="Arial"/>
              <a:buNone/>
            </a:pPr>
            <a:r>
              <a:t/>
            </a:r>
            <a:endParaRPr/>
          </a:p>
        </p:txBody>
      </p:sp>
      <p:sp>
        <p:nvSpPr>
          <p:cNvPr id="356" name="Google Shape;356;p15"/>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id="357" name="Google Shape;357;p15"/>
          <p:cNvPicPr preferRelativeResize="0"/>
          <p:nvPr>
            <p:ph idx="2" type="pic"/>
          </p:nvPr>
        </p:nvPicPr>
        <p:blipFill rotWithShape="1">
          <a:blip r:embed="rId3">
            <a:alphaModFix/>
          </a:blip>
          <a:srcRect b="17913" l="0" r="0" t="17913"/>
          <a:stretch/>
        </p:blipFill>
        <p:spPr>
          <a:xfrm>
            <a:off x="7901259" y="2727729"/>
            <a:ext cx="4290740" cy="4130271"/>
          </a:xfrm>
          <a:prstGeom prst="rect">
            <a:avLst/>
          </a:prstGeom>
          <a:noFill/>
          <a:ln>
            <a:noFill/>
          </a:ln>
        </p:spPr>
      </p:pic>
      <p:sp>
        <p:nvSpPr>
          <p:cNvPr id="358" name="Google Shape;358;p15"/>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pic>
        <p:nvPicPr>
          <p:cNvPr id="359" name="Google Shape;359;p15"/>
          <p:cNvPicPr preferRelativeResize="0"/>
          <p:nvPr>
            <p:ph idx="3" type="pic"/>
          </p:nvPr>
        </p:nvPicPr>
        <p:blipFill rotWithShape="1">
          <a:blip r:embed="rId4">
            <a:alphaModFix/>
          </a:blip>
          <a:srcRect b="4" l="21900" r="2" t="0"/>
          <a:stretch/>
        </p:blipFill>
        <p:spPr>
          <a:xfrm>
            <a:off x="6261609" y="0"/>
            <a:ext cx="3519311" cy="3007909"/>
          </a:xfrm>
          <a:prstGeom prst="rect">
            <a:avLst/>
          </a:prstGeom>
          <a:noFill/>
          <a:ln>
            <a:noFill/>
          </a:ln>
        </p:spPr>
      </p:pic>
      <p:sp>
        <p:nvSpPr>
          <p:cNvPr id="360" name="Google Shape;3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Avenir"/>
              <a:buNone/>
            </a:pPr>
            <a:fld id="{00000000-1234-1234-1234-123412341234}" type="slidenum">
              <a:rPr b="0" i="0" lang="en-US" u="none" strike="noStrike">
                <a:solidFill>
                  <a:srgbClr val="FFFFFF"/>
                </a:solidFill>
              </a:rPr>
              <a:t>‹#›</a:t>
            </a:fld>
            <a:endParaRPr b="0" i="0" u="none" strike="noStrike">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6"/>
          <p:cNvSpPr txBox="1"/>
          <p:nvPr>
            <p:ph type="title"/>
          </p:nvPr>
        </p:nvSpPr>
        <p:spPr>
          <a:xfrm>
            <a:off x="508749" y="1214100"/>
            <a:ext cx="5118000" cy="406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b="1" lang="en-US">
                <a:solidFill>
                  <a:schemeClr val="dk1"/>
                </a:solidFill>
              </a:rPr>
              <a:t>October</a:t>
            </a:r>
            <a:r>
              <a:rPr b="1" lang="en-US">
                <a:solidFill>
                  <a:schemeClr val="dk1"/>
                </a:solidFill>
              </a:rPr>
              <a:t>/November Events</a:t>
            </a:r>
            <a:endParaRPr b="1">
              <a:solidFill>
                <a:schemeClr val="dk1"/>
              </a:solidFill>
            </a:endParaRPr>
          </a:p>
        </p:txBody>
      </p:sp>
      <p:sp>
        <p:nvSpPr>
          <p:cNvPr id="366" name="Google Shape;366;p16"/>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7" name="Google Shape;367;p16"/>
          <p:cNvSpPr txBox="1"/>
          <p:nvPr/>
        </p:nvSpPr>
        <p:spPr>
          <a:xfrm>
            <a:off x="6308550" y="661375"/>
            <a:ext cx="5606400" cy="4853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Fall Festival/Trunk or Treat</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Literacy Pumpkin Contest</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Character Parade</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Jump 4 Books Give Away</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Red Ribbon Week</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Thanksgiving Luncheon w/ Parents</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Cluster Parent Meeting </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Superintendent’s Community Mtg. </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Town Hall Meeting</a:t>
            </a:r>
            <a:endParaRPr sz="2500">
              <a:solidFill>
                <a:schemeClr val="dk1"/>
              </a:solidFill>
              <a:latin typeface="Avenir"/>
              <a:ea typeface="Avenir"/>
              <a:cs typeface="Avenir"/>
              <a:sym typeface="Avenir"/>
            </a:endParaRPr>
          </a:p>
          <a:p>
            <a:pPr indent="-368300" lvl="1" marL="914400" rtl="0" algn="l">
              <a:spcBef>
                <a:spcPts val="0"/>
              </a:spcBef>
              <a:spcAft>
                <a:spcPts val="0"/>
              </a:spcAft>
              <a:buClr>
                <a:schemeClr val="dk1"/>
              </a:buClr>
              <a:buSzPts val="2200"/>
              <a:buFont typeface="Avenir"/>
              <a:buChar char="○"/>
            </a:pPr>
            <a:r>
              <a:rPr lang="en-US" sz="2200">
                <a:solidFill>
                  <a:schemeClr val="dk1"/>
                </a:solidFill>
                <a:latin typeface="Avenir"/>
                <a:ea typeface="Avenir"/>
                <a:cs typeface="Avenir"/>
                <a:sym typeface="Avenir"/>
              </a:rPr>
              <a:t>Academic Celebration</a:t>
            </a:r>
            <a:endParaRPr sz="2200">
              <a:solidFill>
                <a:schemeClr val="dk1"/>
              </a:solidFill>
              <a:latin typeface="Avenir"/>
              <a:ea typeface="Avenir"/>
              <a:cs typeface="Avenir"/>
              <a:sym typeface="Avenir"/>
            </a:endParaRPr>
          </a:p>
          <a:p>
            <a:pPr indent="-368300" lvl="1" marL="914400" rtl="0" algn="l">
              <a:spcBef>
                <a:spcPts val="0"/>
              </a:spcBef>
              <a:spcAft>
                <a:spcPts val="0"/>
              </a:spcAft>
              <a:buClr>
                <a:schemeClr val="dk1"/>
              </a:buClr>
              <a:buSzPts val="2200"/>
              <a:buFont typeface="Avenir"/>
              <a:buChar char="○"/>
            </a:pPr>
            <a:r>
              <a:rPr lang="en-US" sz="2200">
                <a:solidFill>
                  <a:schemeClr val="dk1"/>
                </a:solidFill>
                <a:latin typeface="Avenir"/>
                <a:ea typeface="Avenir"/>
                <a:cs typeface="Avenir"/>
                <a:sym typeface="Avenir"/>
              </a:rPr>
              <a:t>Attendance Celebration</a:t>
            </a:r>
            <a:endParaRPr sz="2200">
              <a:solidFill>
                <a:schemeClr val="dk1"/>
              </a:solidFill>
              <a:latin typeface="Avenir"/>
              <a:ea typeface="Avenir"/>
              <a:cs typeface="Avenir"/>
              <a:sym typeface="Avenir"/>
            </a:endParaRPr>
          </a:p>
          <a:p>
            <a:pPr indent="-368300" lvl="1" marL="914400" rtl="0" algn="l">
              <a:spcBef>
                <a:spcPts val="0"/>
              </a:spcBef>
              <a:spcAft>
                <a:spcPts val="0"/>
              </a:spcAft>
              <a:buClr>
                <a:schemeClr val="dk1"/>
              </a:buClr>
              <a:buSzPts val="2200"/>
              <a:buFont typeface="Avenir"/>
              <a:buChar char="○"/>
            </a:pPr>
            <a:r>
              <a:rPr lang="en-US" sz="2200">
                <a:solidFill>
                  <a:schemeClr val="dk1"/>
                </a:solidFill>
                <a:latin typeface="Avenir"/>
                <a:ea typeface="Avenir"/>
                <a:cs typeface="Avenir"/>
                <a:sym typeface="Avenir"/>
              </a:rPr>
              <a:t>Behavior Celebration </a:t>
            </a:r>
            <a:endParaRPr sz="2200">
              <a:solidFill>
                <a:schemeClr val="dk1"/>
              </a:solidFill>
              <a:latin typeface="Avenir"/>
              <a:ea typeface="Avenir"/>
              <a:cs typeface="Avenir"/>
              <a:sym typeface="Avenir"/>
            </a:endParaRPr>
          </a:p>
          <a:p>
            <a:pPr indent="-368300" lvl="1" marL="914400" rtl="0" algn="l">
              <a:spcBef>
                <a:spcPts val="0"/>
              </a:spcBef>
              <a:spcAft>
                <a:spcPts val="0"/>
              </a:spcAft>
              <a:buClr>
                <a:schemeClr val="dk1"/>
              </a:buClr>
              <a:buSzPts val="2200"/>
              <a:buFont typeface="Avenir"/>
              <a:buChar char="○"/>
            </a:pPr>
            <a:r>
              <a:rPr lang="en-US" sz="2200">
                <a:solidFill>
                  <a:schemeClr val="dk1"/>
                </a:solidFill>
                <a:latin typeface="Avenir"/>
                <a:ea typeface="Avenir"/>
                <a:cs typeface="Avenir"/>
                <a:sym typeface="Avenir"/>
              </a:rPr>
              <a:t>SEL </a:t>
            </a:r>
            <a:endParaRPr sz="22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Inclusive Schools Week</a:t>
            </a:r>
            <a:endParaRPr sz="2500">
              <a:solidFill>
                <a:schemeClr val="dk1"/>
              </a:solidFill>
              <a:latin typeface="Avenir"/>
              <a:ea typeface="Avenir"/>
              <a:cs typeface="Avenir"/>
              <a:sym typeface="Avenir"/>
            </a:endParaRPr>
          </a:p>
          <a:p>
            <a:pPr indent="-387350" lvl="0" marL="457200" rtl="0" algn="l">
              <a:spcBef>
                <a:spcPts val="0"/>
              </a:spcBef>
              <a:spcAft>
                <a:spcPts val="0"/>
              </a:spcAft>
              <a:buClr>
                <a:schemeClr val="dk1"/>
              </a:buClr>
              <a:buSzPts val="2500"/>
              <a:buFont typeface="Avenir"/>
              <a:buChar char="●"/>
            </a:pPr>
            <a:r>
              <a:rPr lang="en-US" sz="2500">
                <a:solidFill>
                  <a:schemeClr val="dk1"/>
                </a:solidFill>
                <a:latin typeface="Avenir"/>
                <a:ea typeface="Avenir"/>
                <a:cs typeface="Avenir"/>
                <a:sym typeface="Avenir"/>
              </a:rPr>
              <a:t>Behavior Incentive Field Trip </a:t>
            </a:r>
            <a:endParaRPr sz="2500">
              <a:solidFill>
                <a:schemeClr val="dk1"/>
              </a:solidFill>
              <a:latin typeface="Avenir"/>
              <a:ea typeface="Avenir"/>
              <a:cs typeface="Avenir"/>
              <a:sym typeface="Avenir"/>
            </a:endParaRPr>
          </a:p>
          <a:p>
            <a:pPr indent="0" lvl="0" marL="457200" rtl="0" algn="l">
              <a:spcBef>
                <a:spcPts val="0"/>
              </a:spcBef>
              <a:spcAft>
                <a:spcPts val="0"/>
              </a:spcAft>
              <a:buNone/>
            </a:pPr>
            <a:r>
              <a:t/>
            </a:r>
            <a:endParaRPr sz="2500">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a0e0bfa2e7_0_75"/>
          <p:cNvSpPr txBox="1"/>
          <p:nvPr>
            <p:ph type="title"/>
          </p:nvPr>
        </p:nvSpPr>
        <p:spPr>
          <a:xfrm>
            <a:off x="1389888" y="1234440"/>
            <a:ext cx="3237000" cy="406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a:t>Thank you</a:t>
            </a:r>
            <a:endParaRPr/>
          </a:p>
        </p:txBody>
      </p:sp>
      <p:sp>
        <p:nvSpPr>
          <p:cNvPr id="373" name="Google Shape;373;g2a0e0bfa2e7_0_75"/>
          <p:cNvSpPr txBox="1"/>
          <p:nvPr>
            <p:ph idx="12" type="sldNum"/>
          </p:nvPr>
        </p:nvSpPr>
        <p:spPr>
          <a:xfrm>
            <a:off x="10506456" y="6356350"/>
            <a:ext cx="850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
          <p:cNvPicPr preferRelativeResize="0"/>
          <p:nvPr>
            <p:ph idx="2" type="pic"/>
          </p:nvPr>
        </p:nvPicPr>
        <p:blipFill rotWithShape="1">
          <a:blip r:embed="rId3">
            <a:alphaModFix/>
          </a:blip>
          <a:srcRect b="16710" l="0" r="0" t="16710"/>
          <a:stretch/>
        </p:blipFill>
        <p:spPr>
          <a:xfrm>
            <a:off x="7200479" y="1150210"/>
            <a:ext cx="2207046" cy="2204178"/>
          </a:xfrm>
          <a:prstGeom prst="rect">
            <a:avLst/>
          </a:prstGeom>
          <a:noFill/>
          <a:ln>
            <a:noFill/>
          </a:ln>
        </p:spPr>
      </p:pic>
      <p:pic>
        <p:nvPicPr>
          <p:cNvPr id="163" name="Google Shape;163;p2"/>
          <p:cNvPicPr preferRelativeResize="0"/>
          <p:nvPr>
            <p:ph idx="3" type="pic"/>
          </p:nvPr>
        </p:nvPicPr>
        <p:blipFill rotWithShape="1">
          <a:blip r:embed="rId4">
            <a:alphaModFix/>
          </a:blip>
          <a:srcRect b="0" l="16667" r="16666" t="0"/>
          <a:stretch/>
        </p:blipFill>
        <p:spPr>
          <a:xfrm>
            <a:off x="8444632" y="2579683"/>
            <a:ext cx="3096807" cy="3096807"/>
          </a:xfrm>
          <a:prstGeom prst="rect">
            <a:avLst/>
          </a:prstGeom>
          <a:noFill/>
          <a:ln>
            <a:noFill/>
          </a:ln>
        </p:spPr>
      </p:pic>
      <p:sp>
        <p:nvSpPr>
          <p:cNvPr id="164" name="Google Shape;164;p2"/>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Where We Are</a:t>
            </a:r>
            <a:endParaRPr/>
          </a:p>
        </p:txBody>
      </p:sp>
      <p:sp>
        <p:nvSpPr>
          <p:cNvPr id="165" name="Google Shape;165;p2"/>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Twentieth Century"/>
              <a:buNone/>
            </a:pPr>
            <a:r>
              <a:rPr b="1" lang="en-US" sz="5400"/>
              <a:t>Discussion Items</a:t>
            </a:r>
            <a:endParaRPr/>
          </a:p>
        </p:txBody>
      </p:sp>
      <p:sp>
        <p:nvSpPr>
          <p:cNvPr id="171" name="Google Shape;171;p4"/>
          <p:cNvSpPr txBox="1"/>
          <p:nvPr>
            <p:ph idx="1" type="body"/>
          </p:nvPr>
        </p:nvSpPr>
        <p:spPr>
          <a:xfrm>
            <a:off x="5617029" y="1844288"/>
            <a:ext cx="5549319" cy="393192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t>Current Strategic Plan</a:t>
            </a:r>
            <a:endParaRPr/>
          </a:p>
          <a:p>
            <a:pPr indent="0" lvl="0" marL="0" rtl="0" algn="l">
              <a:lnSpc>
                <a:spcPct val="100000"/>
              </a:lnSpc>
              <a:spcBef>
                <a:spcPts val="0"/>
              </a:spcBef>
              <a:spcAft>
                <a:spcPts val="0"/>
              </a:spcAft>
              <a:buClr>
                <a:schemeClr val="dk1"/>
              </a:buClr>
              <a:buSzPts val="2800"/>
              <a:buNone/>
            </a:pPr>
            <a:r>
              <a:t/>
            </a:r>
            <a:endParaRPr/>
          </a:p>
          <a:p>
            <a:pPr indent="0" lvl="0" marL="0" rtl="0" algn="l">
              <a:lnSpc>
                <a:spcPct val="100000"/>
              </a:lnSpc>
              <a:spcBef>
                <a:spcPts val="0"/>
              </a:spcBef>
              <a:spcAft>
                <a:spcPts val="0"/>
              </a:spcAft>
              <a:buClr>
                <a:schemeClr val="dk1"/>
              </a:buClr>
              <a:buSzPts val="2800"/>
              <a:buNone/>
            </a:pPr>
            <a:r>
              <a:rPr b="1" lang="en-US"/>
              <a:t>Continuous Improvement Plan</a:t>
            </a:r>
            <a:endParaRPr/>
          </a:p>
          <a:p>
            <a:pPr indent="0" lvl="0" marL="0" rtl="0" algn="l">
              <a:lnSpc>
                <a:spcPct val="100000"/>
              </a:lnSpc>
              <a:spcBef>
                <a:spcPts val="0"/>
              </a:spcBef>
              <a:spcAft>
                <a:spcPts val="0"/>
              </a:spcAft>
              <a:buClr>
                <a:schemeClr val="dk1"/>
              </a:buClr>
              <a:buSzPts val="2800"/>
              <a:buNone/>
            </a:pPr>
            <a:r>
              <a:rPr lang="en-US"/>
              <a:t>	Needs Assessment</a:t>
            </a:r>
            <a:endParaRPr/>
          </a:p>
          <a:p>
            <a:pPr indent="0" lvl="0" marL="0" rtl="0" algn="l">
              <a:lnSpc>
                <a:spcPct val="100000"/>
              </a:lnSpc>
              <a:spcBef>
                <a:spcPts val="0"/>
              </a:spcBef>
              <a:spcAft>
                <a:spcPts val="0"/>
              </a:spcAft>
              <a:buClr>
                <a:schemeClr val="dk1"/>
              </a:buClr>
              <a:buSzPts val="2800"/>
              <a:buNone/>
            </a:pPr>
            <a:r>
              <a:rPr lang="en-US"/>
              <a:t>	SMART GOALS</a:t>
            </a:r>
            <a:endParaRPr/>
          </a:p>
          <a:p>
            <a:pPr indent="0" lvl="0" marL="0" rtl="0" algn="l">
              <a:lnSpc>
                <a:spcPct val="100000"/>
              </a:lnSpc>
              <a:spcBef>
                <a:spcPts val="0"/>
              </a:spcBef>
              <a:spcAft>
                <a:spcPts val="0"/>
              </a:spcAft>
              <a:buClr>
                <a:schemeClr val="dk1"/>
              </a:buClr>
              <a:buSzPts val="2800"/>
              <a:buNone/>
            </a:pPr>
            <a:r>
              <a:rPr lang="en-US"/>
              <a:t>	Monitoring Measures</a:t>
            </a:r>
            <a:endParaRPr/>
          </a:p>
          <a:p>
            <a:pPr indent="0" lvl="0" marL="0" rtl="0" algn="l">
              <a:lnSpc>
                <a:spcPct val="100000"/>
              </a:lnSpc>
              <a:spcBef>
                <a:spcPts val="0"/>
              </a:spcBef>
              <a:spcAft>
                <a:spcPts val="0"/>
              </a:spcAft>
              <a:buClr>
                <a:schemeClr val="dk1"/>
              </a:buClr>
              <a:buSzPts val="2800"/>
              <a:buNone/>
            </a:pPr>
            <a:r>
              <a:t/>
            </a:r>
            <a:endParaRPr/>
          </a:p>
          <a:p>
            <a:pPr indent="0" lvl="0" marL="0" rtl="0" algn="l">
              <a:lnSpc>
                <a:spcPct val="100000"/>
              </a:lnSpc>
              <a:spcBef>
                <a:spcPts val="0"/>
              </a:spcBef>
              <a:spcAft>
                <a:spcPts val="0"/>
              </a:spcAft>
              <a:buClr>
                <a:schemeClr val="dk1"/>
              </a:buClr>
              <a:buSzPts val="2800"/>
              <a:buNone/>
            </a:pPr>
            <a:r>
              <a:rPr b="1" lang="en-US"/>
              <a:t>MAP Data</a:t>
            </a:r>
            <a:endParaRPr/>
          </a:p>
          <a:p>
            <a:pPr indent="0" lvl="0" marL="0" rtl="0" algn="l">
              <a:lnSpc>
                <a:spcPct val="100000"/>
              </a:lnSpc>
              <a:spcBef>
                <a:spcPts val="0"/>
              </a:spcBef>
              <a:spcAft>
                <a:spcPts val="0"/>
              </a:spcAft>
              <a:buClr>
                <a:schemeClr val="dk1"/>
              </a:buClr>
              <a:buSzPts val="2800"/>
              <a:buNone/>
            </a:pPr>
            <a:r>
              <a:rPr lang="en-US"/>
              <a:t>	Data Protocol</a:t>
            </a:r>
            <a:endParaRPr/>
          </a:p>
        </p:txBody>
      </p:sp>
      <p:sp>
        <p:nvSpPr>
          <p:cNvPr id="172" name="Google Shape;17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Current</a:t>
            </a:r>
            <a:br>
              <a:rPr lang="en-US">
                <a:solidFill>
                  <a:srgbClr val="FFFFFF"/>
                </a:solidFill>
              </a:rPr>
            </a:br>
            <a:r>
              <a:rPr lang="en-US">
                <a:solidFill>
                  <a:srgbClr val="FFFFFF"/>
                </a:solidFill>
              </a:rPr>
              <a:t>Strategic Plan</a:t>
            </a:r>
            <a:endParaRPr/>
          </a:p>
        </p:txBody>
      </p:sp>
      <p:sp>
        <p:nvSpPr>
          <p:cNvPr id="178" name="Google Shape;178;p5"/>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2021-2025</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ph type="title"/>
          </p:nvPr>
        </p:nvSpPr>
        <p:spPr>
          <a:xfrm>
            <a:off x="518775" y="187325"/>
            <a:ext cx="3932237" cy="1600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Twentieth Century"/>
              <a:buNone/>
            </a:pPr>
            <a:r>
              <a:rPr b="1" lang="en-US" sz="3600" cap="none"/>
              <a:t>STRATEGIC PLAN SMART GOALS</a:t>
            </a:r>
            <a:endParaRPr/>
          </a:p>
        </p:txBody>
      </p:sp>
      <p:sp>
        <p:nvSpPr>
          <p:cNvPr id="184" name="Google Shape;184;p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85" name="Google Shape;185;p6"/>
          <p:cNvGrpSpPr/>
          <p:nvPr/>
        </p:nvGrpSpPr>
        <p:grpSpPr>
          <a:xfrm>
            <a:off x="5011825" y="271074"/>
            <a:ext cx="6172200" cy="6360701"/>
            <a:chOff x="0" y="83749"/>
            <a:chExt cx="6172200" cy="6360701"/>
          </a:xfrm>
        </p:grpSpPr>
        <p:sp>
          <p:nvSpPr>
            <p:cNvPr id="186" name="Google Shape;186;p6"/>
            <p:cNvSpPr/>
            <p:nvPr/>
          </p:nvSpPr>
          <p:spPr>
            <a:xfrm>
              <a:off x="0" y="342273"/>
              <a:ext cx="6172199" cy="2034900"/>
            </a:xfrm>
            <a:prstGeom prst="rect">
              <a:avLst/>
            </a:prstGeom>
            <a:solidFill>
              <a:schemeClr val="lt1">
                <a:alpha val="89411"/>
              </a:schemeClr>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6"/>
            <p:cNvSpPr txBox="1"/>
            <p:nvPr/>
          </p:nvSpPr>
          <p:spPr>
            <a:xfrm>
              <a:off x="0" y="342273"/>
              <a:ext cx="6172199" cy="2034900"/>
            </a:xfrm>
            <a:prstGeom prst="rect">
              <a:avLst/>
            </a:prstGeom>
            <a:noFill/>
            <a:ln>
              <a:noFill/>
            </a:ln>
          </p:spPr>
          <p:txBody>
            <a:bodyPr anchorCtr="0" anchor="t" bIns="142225" lIns="479025" spcFirstLastPara="1" rIns="479025" wrap="square" tIns="354075">
              <a:noAutofit/>
            </a:bodyPr>
            <a:lstStyle/>
            <a:p>
              <a:pPr indent="-228600" lvl="1" marL="228600" marR="0" rtl="0" algn="l">
                <a:lnSpc>
                  <a:spcPct val="90000"/>
                </a:lnSpc>
                <a:spcBef>
                  <a:spcPts val="0"/>
                </a:spcBef>
                <a:spcAft>
                  <a:spcPts val="0"/>
                </a:spcAft>
                <a:buClr>
                  <a:schemeClr val="dk1"/>
                </a:buClr>
                <a:buSzPts val="2000"/>
                <a:buFont typeface="Avenir"/>
                <a:buChar char="•"/>
              </a:pPr>
              <a:r>
                <a:rPr b="0" i="0" lang="en-US" sz="2000" u="none" cap="none" strike="noStrike">
                  <a:solidFill>
                    <a:schemeClr val="dk1"/>
                  </a:solidFill>
                  <a:latin typeface="Avenir"/>
                  <a:ea typeface="Avenir"/>
                  <a:cs typeface="Avenir"/>
                  <a:sym typeface="Avenir"/>
                </a:rPr>
                <a:t>Increase literacy proficiency</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venir"/>
                <a:buChar char="•"/>
              </a:pPr>
              <a:r>
                <a:rPr b="0" i="0" lang="en-US" sz="2000" u="none" cap="none" strike="noStrike">
                  <a:solidFill>
                    <a:schemeClr val="dk1"/>
                  </a:solidFill>
                  <a:latin typeface="Avenir"/>
                  <a:ea typeface="Avenir"/>
                  <a:cs typeface="Avenir"/>
                  <a:sym typeface="Avenir"/>
                </a:rPr>
                <a:t>Increase math/numeracy proficiency</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venir"/>
                <a:buChar char="•"/>
              </a:pPr>
              <a:r>
                <a:rPr b="0" i="0" lang="en-US" sz="2000" u="none" cap="none" strike="noStrike">
                  <a:solidFill>
                    <a:schemeClr val="dk1"/>
                  </a:solidFill>
                  <a:latin typeface="Avenir"/>
                  <a:ea typeface="Avenir"/>
                  <a:cs typeface="Avenir"/>
                  <a:sym typeface="Avenir"/>
                </a:rPr>
                <a:t>Increase the Average Daily Attendance</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venir"/>
                <a:buChar char="•"/>
              </a:pPr>
              <a:r>
                <a:rPr b="0" i="0" lang="en-US" sz="2000" u="none" cap="none" strike="noStrike">
                  <a:solidFill>
                    <a:schemeClr val="dk1"/>
                  </a:solidFill>
                  <a:latin typeface="Avenir"/>
                  <a:ea typeface="Avenir"/>
                  <a:cs typeface="Avenir"/>
                  <a:sym typeface="Avenir"/>
                </a:rPr>
                <a:t>Increase STEM integration across all content areas</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262426" y="83749"/>
              <a:ext cx="4320540" cy="501840"/>
            </a:xfrm>
            <a:prstGeom prst="roundRect">
              <a:avLst>
                <a:gd fmla="val 16667" name="adj"/>
              </a:avLst>
            </a:prstGeom>
            <a:solidFill>
              <a:srgbClr val="F2CE44"/>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
            <p:cNvSpPr txBox="1"/>
            <p:nvPr/>
          </p:nvSpPr>
          <p:spPr>
            <a:xfrm>
              <a:off x="286924" y="108247"/>
              <a:ext cx="4271544" cy="452844"/>
            </a:xfrm>
            <a:prstGeom prst="rect">
              <a:avLst/>
            </a:prstGeom>
            <a:noFill/>
            <a:ln>
              <a:noFill/>
            </a:ln>
          </p:spPr>
          <p:txBody>
            <a:bodyPr anchorCtr="0" anchor="ctr" bIns="0" lIns="163300" spcFirstLastPara="1" rIns="163300" wrap="square" tIns="0">
              <a:noAutofit/>
            </a:bodyPr>
            <a:lstStyle/>
            <a:p>
              <a:pPr indent="0" lvl="0" marL="0" marR="0" rtl="0" algn="ctr">
                <a:lnSpc>
                  <a:spcPct val="90000"/>
                </a:lnSpc>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Priorities</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0" y="2802984"/>
              <a:ext cx="6172199" cy="3641400"/>
            </a:xfrm>
            <a:prstGeom prst="rect">
              <a:avLst/>
            </a:prstGeom>
            <a:solidFill>
              <a:schemeClr val="lt1">
                <a:alpha val="89411"/>
              </a:schemeClr>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6"/>
            <p:cNvSpPr txBox="1"/>
            <p:nvPr/>
          </p:nvSpPr>
          <p:spPr>
            <a:xfrm>
              <a:off x="0" y="2641350"/>
              <a:ext cx="6172200" cy="3803100"/>
            </a:xfrm>
            <a:prstGeom prst="rect">
              <a:avLst/>
            </a:prstGeom>
            <a:noFill/>
            <a:ln>
              <a:noFill/>
            </a:ln>
          </p:spPr>
          <p:txBody>
            <a:bodyPr anchorCtr="0" anchor="t" bIns="120900" lIns="479025" spcFirstLastPara="1" rIns="479025" wrap="square" tIns="354075">
              <a:noAutofit/>
            </a:bodyPr>
            <a:lstStyle/>
            <a:p>
              <a:pPr indent="-171450" lvl="1" marL="171450" marR="0" rtl="0" algn="l">
                <a:lnSpc>
                  <a:spcPct val="90000"/>
                </a:lnSpc>
                <a:spcBef>
                  <a:spcPts val="0"/>
                </a:spcBef>
                <a:spcAft>
                  <a:spcPts val="0"/>
                </a:spcAft>
                <a:buClr>
                  <a:schemeClr val="dk1"/>
                </a:buClr>
                <a:buSzPts val="1700"/>
                <a:buFont typeface="Avenir"/>
                <a:buChar char="•"/>
              </a:pPr>
              <a:r>
                <a:rPr b="0" i="0" lang="en-US" sz="1700" u="none" cap="none" strike="noStrike">
                  <a:solidFill>
                    <a:schemeClr val="dk1"/>
                  </a:solidFill>
                  <a:latin typeface="Avenir"/>
                  <a:ea typeface="Avenir"/>
                  <a:cs typeface="Avenir"/>
                  <a:sym typeface="Avenir"/>
                </a:rPr>
                <a:t>The percentage of students in grades 3-5 scoring proficient or above in reading/ELA will </a:t>
              </a:r>
              <a:r>
                <a:rPr b="1" i="0" lang="en-US" sz="1700" u="none" cap="none" strike="noStrike">
                  <a:solidFill>
                    <a:schemeClr val="dk1"/>
                  </a:solidFill>
                  <a:latin typeface="Avenir"/>
                  <a:ea typeface="Avenir"/>
                  <a:cs typeface="Avenir"/>
                  <a:sym typeface="Avenir"/>
                </a:rPr>
                <a:t>increase from </a:t>
              </a:r>
              <a:r>
                <a:rPr b="1" lang="en-US" sz="1700">
                  <a:solidFill>
                    <a:schemeClr val="dk1"/>
                  </a:solidFill>
                  <a:latin typeface="Avenir"/>
                  <a:ea typeface="Avenir"/>
                  <a:cs typeface="Avenir"/>
                  <a:sym typeface="Avenir"/>
                </a:rPr>
                <a:t>12</a:t>
              </a:r>
              <a:r>
                <a:rPr b="1" i="0" lang="en-US" sz="1700" u="none" cap="none" strike="noStrike">
                  <a:solidFill>
                    <a:schemeClr val="dk1"/>
                  </a:solidFill>
                  <a:latin typeface="Avenir"/>
                  <a:ea typeface="Avenir"/>
                  <a:cs typeface="Avenir"/>
                  <a:sym typeface="Avenir"/>
                </a:rPr>
                <a:t>% to </a:t>
              </a:r>
              <a:r>
                <a:rPr b="1" lang="en-US" sz="1700">
                  <a:solidFill>
                    <a:schemeClr val="dk1"/>
                  </a:solidFill>
                  <a:latin typeface="Avenir"/>
                  <a:ea typeface="Avenir"/>
                  <a:cs typeface="Avenir"/>
                  <a:sym typeface="Avenir"/>
                </a:rPr>
                <a:t>17</a:t>
              </a:r>
              <a:r>
                <a:rPr b="1" i="0" lang="en-US" sz="1700" u="none" cap="none" strike="noStrike">
                  <a:solidFill>
                    <a:schemeClr val="dk1"/>
                  </a:solidFill>
                  <a:latin typeface="Avenir"/>
                  <a:ea typeface="Avenir"/>
                  <a:cs typeface="Avenir"/>
                  <a:sym typeface="Avenir"/>
                </a:rPr>
                <a:t>% </a:t>
              </a:r>
              <a:r>
                <a:rPr b="0" i="0" lang="en-US" sz="1700" u="none" cap="none" strike="noStrike">
                  <a:solidFill>
                    <a:schemeClr val="dk1"/>
                  </a:solidFill>
                  <a:latin typeface="Avenir"/>
                  <a:ea typeface="Avenir"/>
                  <a:cs typeface="Avenir"/>
                  <a:sym typeface="Avenir"/>
                </a:rPr>
                <a:t>and decrease the percentage of students scoring beginning from </a:t>
              </a:r>
              <a:r>
                <a:rPr lang="en-US" sz="1700">
                  <a:solidFill>
                    <a:schemeClr val="dk1"/>
                  </a:solidFill>
                  <a:latin typeface="Avenir"/>
                  <a:ea typeface="Avenir"/>
                  <a:cs typeface="Avenir"/>
                  <a:sym typeface="Avenir"/>
                </a:rPr>
                <a:t>58</a:t>
              </a:r>
              <a:r>
                <a:rPr b="0" i="0" lang="en-US" sz="1700" u="none" cap="none" strike="noStrike">
                  <a:solidFill>
                    <a:schemeClr val="dk1"/>
                  </a:solidFill>
                  <a:latin typeface="Avenir"/>
                  <a:ea typeface="Avenir"/>
                  <a:cs typeface="Avenir"/>
                  <a:sym typeface="Avenir"/>
                </a:rPr>
                <a:t>% to </a:t>
              </a:r>
              <a:r>
                <a:rPr lang="en-US" sz="1700">
                  <a:solidFill>
                    <a:schemeClr val="dk1"/>
                  </a:solidFill>
                  <a:latin typeface="Avenir"/>
                  <a:ea typeface="Avenir"/>
                  <a:cs typeface="Avenir"/>
                  <a:sym typeface="Avenir"/>
                </a:rPr>
                <a:t>53</a:t>
              </a:r>
              <a:r>
                <a:rPr b="0" i="0" lang="en-US" sz="1700" u="none" cap="none" strike="noStrike">
                  <a:solidFill>
                    <a:schemeClr val="dk1"/>
                  </a:solidFill>
                  <a:latin typeface="Avenir"/>
                  <a:ea typeface="Avenir"/>
                  <a:cs typeface="Avenir"/>
                  <a:sym typeface="Avenir"/>
                </a:rPr>
                <a:t>% on the 202</a:t>
              </a:r>
              <a:r>
                <a:rPr lang="en-US" sz="1700">
                  <a:solidFill>
                    <a:schemeClr val="dk1"/>
                  </a:solidFill>
                  <a:latin typeface="Avenir"/>
                  <a:ea typeface="Avenir"/>
                  <a:cs typeface="Avenir"/>
                  <a:sym typeface="Avenir"/>
                </a:rPr>
                <a:t>4</a:t>
              </a:r>
              <a:r>
                <a:rPr b="0" i="0" lang="en-US" sz="1700" u="none" cap="none" strike="noStrike">
                  <a:solidFill>
                    <a:schemeClr val="dk1"/>
                  </a:solidFill>
                  <a:latin typeface="Avenir"/>
                  <a:ea typeface="Avenir"/>
                  <a:cs typeface="Avenir"/>
                  <a:sym typeface="Avenir"/>
                </a:rPr>
                <a:t> GMAS.</a:t>
              </a:r>
              <a:endParaRPr b="0" i="0" sz="1700" u="none" cap="none" strike="noStrike">
                <a:solidFill>
                  <a:schemeClr val="dk1"/>
                </a:solidFill>
                <a:latin typeface="Avenir"/>
                <a:ea typeface="Avenir"/>
                <a:cs typeface="Avenir"/>
                <a:sym typeface="Avenir"/>
              </a:endParaRPr>
            </a:p>
            <a:p>
              <a:pPr indent="0" lvl="0" marL="914400" marR="0" rtl="0" algn="l">
                <a:lnSpc>
                  <a:spcPct val="90000"/>
                </a:lnSpc>
                <a:spcBef>
                  <a:spcPts val="0"/>
                </a:spcBef>
                <a:spcAft>
                  <a:spcPts val="0"/>
                </a:spcAft>
                <a:buNone/>
              </a:pPr>
              <a:r>
                <a:t/>
              </a:r>
              <a:endParaRPr sz="1700">
                <a:solidFill>
                  <a:schemeClr val="dk1"/>
                </a:solidFill>
                <a:latin typeface="Avenir"/>
                <a:ea typeface="Avenir"/>
                <a:cs typeface="Avenir"/>
                <a:sym typeface="Avenir"/>
              </a:endParaRPr>
            </a:p>
            <a:p>
              <a:pPr indent="-171450" lvl="1" marL="171450" marR="0" rtl="0" algn="l">
                <a:lnSpc>
                  <a:spcPct val="90000"/>
                </a:lnSpc>
                <a:spcBef>
                  <a:spcPts val="255"/>
                </a:spcBef>
                <a:spcAft>
                  <a:spcPts val="0"/>
                </a:spcAft>
                <a:buClr>
                  <a:schemeClr val="dk1"/>
                </a:buClr>
                <a:buSzPts val="1700"/>
                <a:buFont typeface="Avenir"/>
                <a:buChar char="•"/>
              </a:pPr>
              <a:r>
                <a:rPr b="0" i="0" lang="en-US" sz="1700" u="none" cap="none" strike="noStrike">
                  <a:solidFill>
                    <a:schemeClr val="dk1"/>
                  </a:solidFill>
                  <a:latin typeface="Avenir"/>
                  <a:ea typeface="Avenir"/>
                  <a:cs typeface="Avenir"/>
                  <a:sym typeface="Avenir"/>
                </a:rPr>
                <a:t>The percentage of students in grades 3-5 scoring proficient or above in Math will increase from </a:t>
              </a:r>
              <a:r>
                <a:rPr lang="en-US" sz="1700">
                  <a:solidFill>
                    <a:schemeClr val="dk1"/>
                  </a:solidFill>
                  <a:latin typeface="Avenir"/>
                  <a:ea typeface="Avenir"/>
                  <a:cs typeface="Avenir"/>
                  <a:sym typeface="Avenir"/>
                </a:rPr>
                <a:t>10</a:t>
              </a:r>
              <a:r>
                <a:rPr b="0" i="0" lang="en-US" sz="1700" u="none" cap="none" strike="noStrike">
                  <a:solidFill>
                    <a:schemeClr val="dk1"/>
                  </a:solidFill>
                  <a:latin typeface="Avenir"/>
                  <a:ea typeface="Avenir"/>
                  <a:cs typeface="Avenir"/>
                  <a:sym typeface="Avenir"/>
                </a:rPr>
                <a:t>% to 1</a:t>
              </a:r>
              <a:r>
                <a:rPr lang="en-US" sz="1700">
                  <a:solidFill>
                    <a:schemeClr val="dk1"/>
                  </a:solidFill>
                  <a:latin typeface="Avenir"/>
                  <a:ea typeface="Avenir"/>
                  <a:cs typeface="Avenir"/>
                  <a:sym typeface="Avenir"/>
                </a:rPr>
                <a:t>5</a:t>
              </a:r>
              <a:r>
                <a:rPr b="0" i="0" lang="en-US" sz="1700" u="none" cap="none" strike="noStrike">
                  <a:solidFill>
                    <a:schemeClr val="dk1"/>
                  </a:solidFill>
                  <a:latin typeface="Avenir"/>
                  <a:ea typeface="Avenir"/>
                  <a:cs typeface="Avenir"/>
                  <a:sym typeface="Avenir"/>
                </a:rPr>
                <a:t>% and decrease the percentage of students scoring beginning from 6</a:t>
              </a:r>
              <a:r>
                <a:rPr lang="en-US" sz="1700">
                  <a:solidFill>
                    <a:schemeClr val="dk1"/>
                  </a:solidFill>
                  <a:latin typeface="Avenir"/>
                  <a:ea typeface="Avenir"/>
                  <a:cs typeface="Avenir"/>
                  <a:sym typeface="Avenir"/>
                </a:rPr>
                <a:t>1</a:t>
              </a:r>
              <a:r>
                <a:rPr b="0" i="0" lang="en-US" sz="1700" u="none" cap="none" strike="noStrike">
                  <a:solidFill>
                    <a:schemeClr val="dk1"/>
                  </a:solidFill>
                  <a:latin typeface="Avenir"/>
                  <a:ea typeface="Avenir"/>
                  <a:cs typeface="Avenir"/>
                  <a:sym typeface="Avenir"/>
                </a:rPr>
                <a:t>% to 5</a:t>
              </a:r>
              <a:r>
                <a:rPr lang="en-US" sz="1700">
                  <a:solidFill>
                    <a:schemeClr val="dk1"/>
                  </a:solidFill>
                  <a:latin typeface="Avenir"/>
                  <a:ea typeface="Avenir"/>
                  <a:cs typeface="Avenir"/>
                  <a:sym typeface="Avenir"/>
                </a:rPr>
                <a:t>6</a:t>
              </a:r>
              <a:r>
                <a:rPr b="0" i="0" lang="en-US" sz="1700" u="none" cap="none" strike="noStrike">
                  <a:solidFill>
                    <a:schemeClr val="dk1"/>
                  </a:solidFill>
                  <a:latin typeface="Avenir"/>
                  <a:ea typeface="Avenir"/>
                  <a:cs typeface="Avenir"/>
                  <a:sym typeface="Avenir"/>
                </a:rPr>
                <a:t>% on the 202</a:t>
              </a:r>
              <a:r>
                <a:rPr lang="en-US" sz="1700">
                  <a:solidFill>
                    <a:schemeClr val="dk1"/>
                  </a:solidFill>
                  <a:latin typeface="Avenir"/>
                  <a:ea typeface="Avenir"/>
                  <a:cs typeface="Avenir"/>
                  <a:sym typeface="Avenir"/>
                </a:rPr>
                <a:t>4</a:t>
              </a:r>
              <a:r>
                <a:rPr b="0" i="0" lang="en-US" sz="1700" u="none" cap="none" strike="noStrike">
                  <a:solidFill>
                    <a:schemeClr val="dk1"/>
                  </a:solidFill>
                  <a:latin typeface="Avenir"/>
                  <a:ea typeface="Avenir"/>
                  <a:cs typeface="Avenir"/>
                  <a:sym typeface="Avenir"/>
                </a:rPr>
                <a:t> GMAS.</a:t>
              </a:r>
              <a:endParaRPr b="0" i="0" sz="1700" u="none" cap="none" strike="noStrike">
                <a:solidFill>
                  <a:schemeClr val="dk1"/>
                </a:solidFill>
                <a:latin typeface="Avenir"/>
                <a:ea typeface="Avenir"/>
                <a:cs typeface="Avenir"/>
                <a:sym typeface="Avenir"/>
              </a:endParaRPr>
            </a:p>
            <a:p>
              <a:pPr indent="0" lvl="0" marL="914400" marR="0" rtl="0" algn="l">
                <a:lnSpc>
                  <a:spcPct val="90000"/>
                </a:lnSpc>
                <a:spcBef>
                  <a:spcPts val="255"/>
                </a:spcBef>
                <a:spcAft>
                  <a:spcPts val="0"/>
                </a:spcAft>
                <a:buNone/>
              </a:pPr>
              <a:r>
                <a:t/>
              </a:r>
              <a:endParaRPr sz="1700">
                <a:solidFill>
                  <a:schemeClr val="dk1"/>
                </a:solidFill>
                <a:latin typeface="Avenir"/>
                <a:ea typeface="Avenir"/>
                <a:cs typeface="Avenir"/>
                <a:sym typeface="Avenir"/>
              </a:endParaRPr>
            </a:p>
            <a:p>
              <a:pPr indent="-171450" lvl="1" marL="171450" marR="0" rtl="0" algn="l">
                <a:lnSpc>
                  <a:spcPct val="90000"/>
                </a:lnSpc>
                <a:spcBef>
                  <a:spcPts val="255"/>
                </a:spcBef>
                <a:spcAft>
                  <a:spcPts val="0"/>
                </a:spcAft>
                <a:buClr>
                  <a:schemeClr val="dk1"/>
                </a:buClr>
                <a:buSzPts val="1700"/>
                <a:buFont typeface="Avenir"/>
                <a:buChar char="•"/>
              </a:pPr>
              <a:r>
                <a:rPr b="0" i="0" lang="en-US" sz="1700" u="none" cap="none" strike="noStrike">
                  <a:solidFill>
                    <a:schemeClr val="dk1"/>
                  </a:solidFill>
                  <a:latin typeface="Avenir"/>
                  <a:ea typeface="Avenir"/>
                  <a:cs typeface="Avenir"/>
                  <a:sym typeface="Avenir"/>
                </a:rPr>
                <a:t>The Average Daily Attendance rate will increase</a:t>
              </a:r>
              <a:r>
                <a:rPr lang="en-US" sz="1700">
                  <a:solidFill>
                    <a:schemeClr val="dk1"/>
                  </a:solidFill>
                  <a:latin typeface="Avenir"/>
                  <a:ea typeface="Avenir"/>
                  <a:cs typeface="Avenir"/>
                  <a:sym typeface="Avenir"/>
                </a:rPr>
                <a:t> to</a:t>
              </a:r>
              <a:r>
                <a:rPr b="0" i="0" lang="en-US" sz="1700" u="none" cap="none" strike="noStrike">
                  <a:solidFill>
                    <a:schemeClr val="dk1"/>
                  </a:solidFill>
                  <a:latin typeface="Avenir"/>
                  <a:ea typeface="Avenir"/>
                  <a:cs typeface="Avenir"/>
                  <a:sym typeface="Avenir"/>
                </a:rPr>
                <a:t>  94% during the 202</a:t>
              </a:r>
              <a:r>
                <a:rPr lang="en-US" sz="1700">
                  <a:solidFill>
                    <a:schemeClr val="dk1"/>
                  </a:solidFill>
                  <a:latin typeface="Avenir"/>
                  <a:ea typeface="Avenir"/>
                  <a:cs typeface="Avenir"/>
                  <a:sym typeface="Avenir"/>
                </a:rPr>
                <a:t>3</a:t>
              </a:r>
              <a:r>
                <a:rPr b="0" i="0" lang="en-US" sz="1700" u="none" cap="none" strike="noStrike">
                  <a:solidFill>
                    <a:schemeClr val="dk1"/>
                  </a:solidFill>
                  <a:latin typeface="Avenir"/>
                  <a:ea typeface="Avenir"/>
                  <a:cs typeface="Avenir"/>
                  <a:sym typeface="Avenir"/>
                </a:rPr>
                <a:t>-2024 school year.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308610" y="2464842"/>
              <a:ext cx="4320540" cy="501840"/>
            </a:xfrm>
            <a:prstGeom prst="roundRect">
              <a:avLst>
                <a:gd fmla="val 16667" name="adj"/>
              </a:avLst>
            </a:prstGeom>
            <a:solidFill>
              <a:srgbClr val="F2CE44"/>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
            <p:cNvSpPr txBox="1"/>
            <p:nvPr/>
          </p:nvSpPr>
          <p:spPr>
            <a:xfrm>
              <a:off x="333108" y="2489340"/>
              <a:ext cx="4271544" cy="452844"/>
            </a:xfrm>
            <a:prstGeom prst="rect">
              <a:avLst/>
            </a:prstGeom>
            <a:noFill/>
            <a:ln>
              <a:noFill/>
            </a:ln>
          </p:spPr>
          <p:txBody>
            <a:bodyPr anchorCtr="0" anchor="ctr" bIns="0" lIns="163300" spcFirstLastPara="1" rIns="163300" wrap="square" tIns="0">
              <a:noAutofit/>
            </a:bodyPr>
            <a:lstStyle/>
            <a:p>
              <a:pPr indent="0" lvl="0" marL="0" marR="0" rtl="0" algn="l">
                <a:lnSpc>
                  <a:spcPct val="90000"/>
                </a:lnSpc>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SMART GOALS</a:t>
              </a:r>
              <a:endParaRPr b="0" i="0" sz="1400" u="none" cap="none" strike="noStrike">
                <a:solidFill>
                  <a:srgbClr val="000000"/>
                </a:solidFill>
                <a:latin typeface="Arial"/>
                <a:ea typeface="Arial"/>
                <a:cs typeface="Arial"/>
                <a:sym typeface="Arial"/>
              </a:endParaRPr>
            </a:p>
          </p:txBody>
        </p:sp>
      </p:grpSp>
      <p:pic>
        <p:nvPicPr>
          <p:cNvPr descr="Diagram&#10;&#10;Description automatically generated" id="194" name="Google Shape;194;p6"/>
          <p:cNvPicPr preferRelativeResize="0"/>
          <p:nvPr/>
        </p:nvPicPr>
        <p:blipFill rotWithShape="1">
          <a:blip r:embed="rId3">
            <a:alphaModFix/>
          </a:blip>
          <a:srcRect b="0" l="0" r="0" t="0"/>
          <a:stretch/>
        </p:blipFill>
        <p:spPr>
          <a:xfrm>
            <a:off x="703601" y="2048125"/>
            <a:ext cx="3390476" cy="40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nvSpPr>
        <p:spPr>
          <a:xfrm>
            <a:off x="1632000" y="1873123"/>
            <a:ext cx="1620520" cy="391795"/>
          </a:xfrm>
          <a:prstGeom prst="rect">
            <a:avLst/>
          </a:prstGeom>
          <a:noFill/>
          <a:ln>
            <a:noFill/>
          </a:ln>
        </p:spPr>
        <p:txBody>
          <a:bodyPr anchorCtr="0" anchor="t" bIns="0" lIns="0" spcFirstLastPara="1" rIns="0" wrap="square" tIns="12700">
            <a:spAutoFit/>
          </a:bodyPr>
          <a:lstStyle/>
          <a:p>
            <a:pPr indent="-483870" lvl="0" marL="495934" marR="508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APS Strategic Priorities &amp;  Initiatives</a:t>
            </a:r>
            <a:endParaRPr b="0" i="0" sz="1200" u="none" cap="none" strike="noStrike">
              <a:solidFill>
                <a:schemeClr val="dk1"/>
              </a:solidFill>
              <a:latin typeface="Calibri"/>
              <a:ea typeface="Calibri"/>
              <a:cs typeface="Calibri"/>
              <a:sym typeface="Calibri"/>
            </a:endParaRPr>
          </a:p>
        </p:txBody>
      </p:sp>
      <p:sp>
        <p:nvSpPr>
          <p:cNvPr id="200" name="Google Shape;200;p7"/>
          <p:cNvSpPr txBox="1"/>
          <p:nvPr/>
        </p:nvSpPr>
        <p:spPr>
          <a:xfrm>
            <a:off x="6182868" y="2327148"/>
            <a:ext cx="4003800" cy="962100"/>
          </a:xfrm>
          <a:prstGeom prst="rect">
            <a:avLst/>
          </a:prstGeom>
          <a:solidFill>
            <a:srgbClr val="F1F1F1"/>
          </a:solidFill>
          <a:ln>
            <a:noFill/>
          </a:ln>
        </p:spPr>
        <p:txBody>
          <a:bodyPr anchorCtr="0" anchor="t" bIns="0" lIns="0" spcFirstLastPara="1" rIns="0" wrap="square" tIns="39350">
            <a:spAutoFit/>
          </a:bodyPr>
          <a:lstStyle/>
          <a:p>
            <a:pPr indent="0" lvl="0" marL="92710" marR="0" rtl="0" algn="l">
              <a:lnSpc>
                <a:spcPct val="100000"/>
              </a:lnSpc>
              <a:spcBef>
                <a:spcPts val="0"/>
              </a:spcBef>
              <a:spcAft>
                <a:spcPts val="0"/>
              </a:spcAft>
              <a:buClr>
                <a:srgbClr val="000000"/>
              </a:buClr>
              <a:buSzPts val="1000"/>
              <a:buFont typeface="Arial"/>
              <a:buNone/>
            </a:pPr>
            <a:r>
              <a:rPr lang="en-US" sz="1000">
                <a:solidFill>
                  <a:srgbClr val="0000FF"/>
                </a:solidFill>
                <a:latin typeface="Calibri"/>
                <a:ea typeface="Calibri"/>
                <a:cs typeface="Calibri"/>
                <a:sym typeface="Calibri"/>
              </a:rPr>
              <a:t>1A. Monitor the delivery of Tier 1 Instruction to include Rollins </a:t>
            </a:r>
            <a:endParaRPr sz="1000">
              <a:solidFill>
                <a:srgbClr val="0000FF"/>
              </a:solidFill>
              <a:latin typeface="Calibri"/>
              <a:ea typeface="Calibri"/>
              <a:cs typeface="Calibri"/>
              <a:sym typeface="Calibri"/>
            </a:endParaRPr>
          </a:p>
          <a:p>
            <a:pPr indent="0" lvl="0" marL="92710" marR="0" rtl="0" algn="l">
              <a:lnSpc>
                <a:spcPct val="100000"/>
              </a:lnSpc>
              <a:spcBef>
                <a:spcPts val="0"/>
              </a:spcBef>
              <a:spcAft>
                <a:spcPts val="0"/>
              </a:spcAft>
              <a:buClr>
                <a:srgbClr val="000000"/>
              </a:buClr>
              <a:buSzPts val="1000"/>
              <a:buFont typeface="Arial"/>
              <a:buNone/>
            </a:pPr>
            <a:r>
              <a:rPr lang="en-US" sz="1000">
                <a:solidFill>
                  <a:srgbClr val="0000FF"/>
                </a:solidFill>
                <a:latin typeface="Calibri"/>
                <a:ea typeface="Calibri"/>
                <a:cs typeface="Calibri"/>
                <a:sym typeface="Calibri"/>
              </a:rPr>
              <a:t>1B. Monitor the Data Analysis Assessments weekly &amp; monthly</a:t>
            </a:r>
            <a:endParaRPr sz="1000">
              <a:solidFill>
                <a:srgbClr val="0000FF"/>
              </a:solidFill>
              <a:latin typeface="Calibri"/>
              <a:ea typeface="Calibri"/>
              <a:cs typeface="Calibri"/>
              <a:sym typeface="Calibri"/>
            </a:endParaRPr>
          </a:p>
          <a:p>
            <a:pPr indent="0" lvl="0" marL="92710" marR="0" rtl="0" algn="l">
              <a:lnSpc>
                <a:spcPct val="100000"/>
              </a:lnSpc>
              <a:spcBef>
                <a:spcPts val="0"/>
              </a:spcBef>
              <a:spcAft>
                <a:spcPts val="0"/>
              </a:spcAft>
              <a:buClr>
                <a:srgbClr val="000000"/>
              </a:buClr>
              <a:buSzPts val="1000"/>
              <a:buFont typeface="Arial"/>
              <a:buNone/>
            </a:pPr>
            <a:r>
              <a:rPr i="0" lang="en-US" sz="1000" u="none" cap="none" strike="noStrike">
                <a:solidFill>
                  <a:srgbClr val="0000FF"/>
                </a:solidFill>
                <a:latin typeface="Calibri"/>
                <a:ea typeface="Calibri"/>
                <a:cs typeface="Calibri"/>
                <a:sym typeface="Calibri"/>
              </a:rPr>
              <a:t>1</a:t>
            </a:r>
            <a:r>
              <a:rPr lang="en-US" sz="1000">
                <a:solidFill>
                  <a:srgbClr val="0000FF"/>
                </a:solidFill>
                <a:latin typeface="Calibri"/>
                <a:ea typeface="Calibri"/>
                <a:cs typeface="Calibri"/>
                <a:sym typeface="Calibri"/>
              </a:rPr>
              <a:t>B. </a:t>
            </a:r>
            <a:r>
              <a:rPr i="0" lang="en-US" sz="1000" u="none" cap="none" strike="noStrike">
                <a:solidFill>
                  <a:srgbClr val="0000FF"/>
                </a:solidFill>
                <a:latin typeface="Calibri"/>
                <a:ea typeface="Calibri"/>
                <a:cs typeface="Calibri"/>
                <a:sym typeface="Calibri"/>
              </a:rPr>
              <a:t> </a:t>
            </a:r>
            <a:r>
              <a:rPr lang="en-US" sz="1000">
                <a:solidFill>
                  <a:srgbClr val="0000FF"/>
                </a:solidFill>
                <a:latin typeface="Calibri"/>
                <a:ea typeface="Calibri"/>
                <a:cs typeface="Calibri"/>
                <a:sym typeface="Calibri"/>
              </a:rPr>
              <a:t>Monitor the  delivery of Small Group Instruction</a:t>
            </a:r>
            <a:endParaRPr i="0" sz="1000" u="none" cap="none" strike="noStrike">
              <a:solidFill>
                <a:srgbClr val="0000FF"/>
              </a:solidFill>
              <a:latin typeface="Calibri"/>
              <a:ea typeface="Calibri"/>
              <a:cs typeface="Calibri"/>
              <a:sym typeface="Calibri"/>
            </a:endParaRPr>
          </a:p>
          <a:p>
            <a:pPr indent="0" lvl="0" marL="92710" marR="0" rtl="0" algn="l">
              <a:lnSpc>
                <a:spcPct val="100000"/>
              </a:lnSpc>
              <a:spcBef>
                <a:spcPts val="605"/>
              </a:spcBef>
              <a:spcAft>
                <a:spcPts val="0"/>
              </a:spcAft>
              <a:buClr>
                <a:srgbClr val="000000"/>
              </a:buClr>
              <a:buSzPts val="1000"/>
              <a:buFont typeface="Arial"/>
              <a:buNone/>
            </a:pPr>
            <a:r>
              <a:rPr i="0" lang="en-US" sz="1000" u="none" cap="none" strike="noStrike">
                <a:solidFill>
                  <a:srgbClr val="0000FF"/>
                </a:solidFill>
                <a:latin typeface="Calibri"/>
                <a:ea typeface="Calibri"/>
                <a:cs typeface="Calibri"/>
                <a:sym typeface="Calibri"/>
              </a:rPr>
              <a:t>1B. Utilize small group instruction to provide individualized instruction</a:t>
            </a:r>
            <a:endParaRPr i="0" sz="1000" u="none" cap="none" strike="noStrike">
              <a:solidFill>
                <a:srgbClr val="0000FF"/>
              </a:solidFill>
              <a:latin typeface="Calibri"/>
              <a:ea typeface="Calibri"/>
              <a:cs typeface="Calibri"/>
              <a:sym typeface="Calibri"/>
            </a:endParaRPr>
          </a:p>
          <a:p>
            <a:pPr indent="0" lvl="0" marL="92710" marR="0" rtl="0" algn="l">
              <a:lnSpc>
                <a:spcPct val="100000"/>
              </a:lnSpc>
              <a:spcBef>
                <a:spcPts val="585"/>
              </a:spcBef>
              <a:spcAft>
                <a:spcPts val="0"/>
              </a:spcAft>
              <a:buClr>
                <a:srgbClr val="000000"/>
              </a:buClr>
              <a:buSzPts val="1000"/>
              <a:buFont typeface="Arial"/>
              <a:buNone/>
            </a:pPr>
            <a:r>
              <a:t/>
            </a:r>
            <a:endParaRPr i="0" sz="1000" u="none" cap="none" strike="noStrike">
              <a:solidFill>
                <a:srgbClr val="0000FF"/>
              </a:solidFill>
              <a:latin typeface="Calibri"/>
              <a:ea typeface="Calibri"/>
              <a:cs typeface="Calibri"/>
              <a:sym typeface="Calibri"/>
            </a:endParaRPr>
          </a:p>
        </p:txBody>
      </p:sp>
      <p:sp>
        <p:nvSpPr>
          <p:cNvPr id="201" name="Google Shape;201;p7"/>
          <p:cNvSpPr/>
          <p:nvPr/>
        </p:nvSpPr>
        <p:spPr>
          <a:xfrm>
            <a:off x="6241575" y="4200302"/>
            <a:ext cx="3853537" cy="391566"/>
          </a:xfrm>
          <a:custGeom>
            <a:rect b="b" l="l" r="r" t="t"/>
            <a:pathLst>
              <a:path extrusionOk="0" h="477520" w="4003675">
                <a:moveTo>
                  <a:pt x="4003547" y="0"/>
                </a:moveTo>
                <a:lnTo>
                  <a:pt x="0" y="0"/>
                </a:lnTo>
                <a:lnTo>
                  <a:pt x="0" y="477011"/>
                </a:lnTo>
                <a:lnTo>
                  <a:pt x="4003547" y="477011"/>
                </a:lnTo>
                <a:lnTo>
                  <a:pt x="4003547" y="0"/>
                </a:lnTo>
                <a:close/>
              </a:path>
            </a:pathLst>
          </a:custGeom>
          <a:solidFill>
            <a:srgbClr val="DDEAF6"/>
          </a:solidFill>
          <a:ln>
            <a:noFill/>
          </a:ln>
        </p:spPr>
        <p:txBody>
          <a:bodyPr anchorCtr="0" anchor="t" bIns="0" lIns="0" spcFirstLastPara="1" rIns="0" wrap="square" tIns="0">
            <a:noAutofit/>
          </a:bodyPr>
          <a:lstStyle/>
          <a:p>
            <a:pPr indent="0" lvl="0" marL="92710" marR="0" rtl="0" algn="l">
              <a:lnSpc>
                <a:spcPct val="100000"/>
              </a:lnSpc>
              <a:spcBef>
                <a:spcPts val="320"/>
              </a:spcBef>
              <a:spcAft>
                <a:spcPts val="0"/>
              </a:spcAft>
              <a:buClr>
                <a:schemeClr val="dk1"/>
              </a:buClr>
              <a:buSzPts val="1000"/>
              <a:buFont typeface="Arial"/>
              <a:buNone/>
            </a:pPr>
            <a:r>
              <a:rPr b="1" i="0" lang="en-US" sz="1000" u="none" cap="none" strike="noStrike">
                <a:solidFill>
                  <a:srgbClr val="0000FF"/>
                </a:solidFill>
                <a:latin typeface="Calibri"/>
                <a:ea typeface="Calibri"/>
                <a:cs typeface="Calibri"/>
                <a:sym typeface="Calibri"/>
              </a:rPr>
              <a:t>3. </a:t>
            </a:r>
            <a:r>
              <a:rPr lang="en-US" sz="1000">
                <a:solidFill>
                  <a:srgbClr val="0000FF"/>
                </a:solidFill>
                <a:latin typeface="Calibri"/>
                <a:ea typeface="Calibri"/>
                <a:cs typeface="Calibri"/>
                <a:sym typeface="Calibri"/>
              </a:rPr>
              <a:t>Monitor the Collaborative Planning Process to include analyzing standards and data </a:t>
            </a:r>
            <a:endParaRPr sz="1000">
              <a:solidFill>
                <a:srgbClr val="0000FF"/>
              </a:solidFill>
              <a:latin typeface="Calibri"/>
              <a:ea typeface="Calibri"/>
              <a:cs typeface="Calibri"/>
              <a:sym typeface="Calibri"/>
            </a:endParaRPr>
          </a:p>
          <a:p>
            <a:pPr indent="0" lvl="0" marL="92710" marR="0" rtl="0" algn="l">
              <a:lnSpc>
                <a:spcPct val="100000"/>
              </a:lnSpc>
              <a:spcBef>
                <a:spcPts val="320"/>
              </a:spcBef>
              <a:spcAft>
                <a:spcPts val="0"/>
              </a:spcAft>
              <a:buClr>
                <a:schemeClr val="dk1"/>
              </a:buClr>
              <a:buSzPts val="1000"/>
              <a:buFont typeface="Arial"/>
              <a:buNone/>
            </a:pPr>
            <a:r>
              <a:rPr b="1" lang="en-US" sz="1000">
                <a:solidFill>
                  <a:schemeClr val="dk1"/>
                </a:solidFill>
                <a:latin typeface="Calibri"/>
                <a:ea typeface="Calibri"/>
                <a:cs typeface="Calibri"/>
                <a:sym typeface="Calibri"/>
              </a:rPr>
              <a:t> </a:t>
            </a:r>
            <a:endParaRPr b="1" sz="1000">
              <a:solidFill>
                <a:schemeClr val="dk1"/>
              </a:solidFill>
              <a:latin typeface="Calibri"/>
              <a:ea typeface="Calibri"/>
              <a:cs typeface="Calibri"/>
              <a:sym typeface="Calibri"/>
            </a:endParaRPr>
          </a:p>
          <a:p>
            <a:pPr indent="0" lvl="0" marL="92710" marR="0" rtl="0" algn="l">
              <a:lnSpc>
                <a:spcPct val="100000"/>
              </a:lnSpc>
              <a:spcBef>
                <a:spcPts val="320"/>
              </a:spcBef>
              <a:spcAft>
                <a:spcPts val="0"/>
              </a:spcAft>
              <a:buClr>
                <a:schemeClr val="dk1"/>
              </a:buClr>
              <a:buSzPts val="1000"/>
              <a:buFont typeface="Arial"/>
              <a:buNone/>
            </a:pPr>
            <a:r>
              <a:t/>
            </a:r>
            <a:endParaRPr b="1" sz="1000">
              <a:solidFill>
                <a:schemeClr val="dk1"/>
              </a:solidFill>
              <a:latin typeface="Calibri"/>
              <a:ea typeface="Calibri"/>
              <a:cs typeface="Calibri"/>
              <a:sym typeface="Calibri"/>
            </a:endParaRPr>
          </a:p>
          <a:p>
            <a:pPr indent="0" lvl="0" marL="92710" marR="0" rtl="0" algn="l">
              <a:lnSpc>
                <a:spcPct val="100000"/>
              </a:lnSpc>
              <a:spcBef>
                <a:spcPts val="32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p:txBody>
      </p:sp>
      <p:sp>
        <p:nvSpPr>
          <p:cNvPr id="202" name="Google Shape;202;p7"/>
          <p:cNvSpPr txBox="1"/>
          <p:nvPr/>
        </p:nvSpPr>
        <p:spPr>
          <a:xfrm>
            <a:off x="6237325" y="3163275"/>
            <a:ext cx="3851400" cy="859500"/>
          </a:xfrm>
          <a:prstGeom prst="rect">
            <a:avLst/>
          </a:prstGeom>
          <a:noFill/>
          <a:ln>
            <a:noFill/>
          </a:ln>
        </p:spPr>
        <p:txBody>
          <a:bodyPr anchorCtr="0" anchor="t" bIns="0" lIns="0" spcFirstLastPara="1" rIns="0" wrap="square" tIns="88900">
            <a:spAutoFit/>
          </a:bodyPr>
          <a:lstStyle/>
          <a:p>
            <a:pPr indent="0" lvl="0" marL="12700" marR="0" rtl="0" algn="l">
              <a:lnSpc>
                <a:spcPct val="100000"/>
              </a:lnSpc>
              <a:spcBef>
                <a:spcPts val="0"/>
              </a:spcBef>
              <a:spcAft>
                <a:spcPts val="0"/>
              </a:spcAft>
              <a:buClr>
                <a:srgbClr val="000000"/>
              </a:buClr>
              <a:buSzPts val="1000"/>
              <a:buFont typeface="Arial"/>
              <a:buNone/>
            </a:pPr>
            <a:r>
              <a:rPr b="1" i="0" lang="en-US" sz="1000" u="none" cap="none" strike="noStrike">
                <a:solidFill>
                  <a:schemeClr val="dk1"/>
                </a:solidFill>
                <a:latin typeface="Calibri"/>
                <a:ea typeface="Calibri"/>
                <a:cs typeface="Calibri"/>
                <a:sym typeface="Calibri"/>
              </a:rPr>
              <a:t>2A.</a:t>
            </a:r>
            <a:r>
              <a:rPr b="1" lang="en-US" sz="1000">
                <a:solidFill>
                  <a:schemeClr val="dk1"/>
                </a:solidFill>
                <a:latin typeface="Calibri"/>
                <a:ea typeface="Calibri"/>
                <a:cs typeface="Calibri"/>
                <a:sym typeface="Calibri"/>
              </a:rPr>
              <a:t> </a:t>
            </a:r>
            <a:r>
              <a:rPr b="1" i="0" lang="en-US" sz="1000" u="none" cap="none" strike="noStrike">
                <a:solidFill>
                  <a:schemeClr val="dk1"/>
                </a:solidFill>
                <a:latin typeface="Calibri"/>
                <a:ea typeface="Calibri"/>
                <a:cs typeface="Calibri"/>
                <a:sym typeface="Calibri"/>
              </a:rPr>
              <a:t>: </a:t>
            </a:r>
            <a:r>
              <a:rPr b="1" lang="en-US" sz="1000">
                <a:solidFill>
                  <a:schemeClr val="dk1"/>
                </a:solidFill>
                <a:latin typeface="Calibri"/>
                <a:ea typeface="Calibri"/>
                <a:cs typeface="Calibri"/>
                <a:sym typeface="Calibri"/>
              </a:rPr>
              <a:t>Utilize t</a:t>
            </a:r>
            <a:r>
              <a:rPr lang="en-US" sz="1000">
                <a:solidFill>
                  <a:schemeClr val="dk1"/>
                </a:solidFill>
                <a:latin typeface="Calibri"/>
                <a:ea typeface="Calibri"/>
                <a:cs typeface="Calibri"/>
                <a:sym typeface="Calibri"/>
              </a:rPr>
              <a:t>he Whole Child Intervention Team </a:t>
            </a:r>
            <a:r>
              <a:rPr i="0" lang="en-US" sz="1000" u="none" cap="none" strike="noStrike">
                <a:solidFill>
                  <a:schemeClr val="dk1"/>
                </a:solidFill>
                <a:latin typeface="Calibri"/>
                <a:ea typeface="Calibri"/>
                <a:cs typeface="Calibri"/>
                <a:sym typeface="Calibri"/>
              </a:rPr>
              <a:t> to </a:t>
            </a:r>
            <a:r>
              <a:rPr lang="en-US" sz="1000">
                <a:solidFill>
                  <a:schemeClr val="dk1"/>
                </a:solidFill>
                <a:latin typeface="Calibri"/>
                <a:ea typeface="Calibri"/>
                <a:cs typeface="Calibri"/>
                <a:sym typeface="Calibri"/>
              </a:rPr>
              <a:t>track students’ absences</a:t>
            </a:r>
            <a:endParaRPr i="0" sz="1000" u="none" cap="none" strike="noStrik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1000"/>
              <a:buFont typeface="Arial"/>
              <a:buNone/>
            </a:pPr>
            <a:r>
              <a:rPr lang="en-US" sz="1000">
                <a:solidFill>
                  <a:schemeClr val="dk1"/>
                </a:solidFill>
                <a:latin typeface="Calibri"/>
                <a:ea typeface="Calibri"/>
                <a:cs typeface="Calibri"/>
                <a:sym typeface="Calibri"/>
              </a:rPr>
              <a:t>2B. Monitor the reduction of chronically absent students as evidenced by the CARE TEAM</a:t>
            </a:r>
            <a:endParaRPr sz="10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1000"/>
              <a:buFont typeface="Arial"/>
              <a:buNone/>
            </a:pPr>
            <a:r>
              <a:rPr i="0" lang="en-US" sz="1000" u="none" cap="none" strike="noStrike">
                <a:solidFill>
                  <a:schemeClr val="dk1"/>
                </a:solidFill>
                <a:latin typeface="Calibri"/>
                <a:ea typeface="Calibri"/>
                <a:cs typeface="Calibri"/>
                <a:sym typeface="Calibri"/>
              </a:rPr>
              <a:t>2B.  Implement attendance incentive program</a:t>
            </a:r>
            <a:endParaRPr i="0" sz="1000" u="none" cap="none" strike="noStrike">
              <a:solidFill>
                <a:schemeClr val="dk1"/>
              </a:solidFill>
              <a:latin typeface="Calibri"/>
              <a:ea typeface="Calibri"/>
              <a:cs typeface="Calibri"/>
              <a:sym typeface="Calibri"/>
            </a:endParaRPr>
          </a:p>
        </p:txBody>
      </p:sp>
      <p:sp>
        <p:nvSpPr>
          <p:cNvPr id="203" name="Google Shape;203;p7"/>
          <p:cNvSpPr txBox="1"/>
          <p:nvPr/>
        </p:nvSpPr>
        <p:spPr>
          <a:xfrm>
            <a:off x="6182875" y="4703075"/>
            <a:ext cx="4216200" cy="1357800"/>
          </a:xfrm>
          <a:prstGeom prst="rect">
            <a:avLst/>
          </a:prstGeom>
          <a:solidFill>
            <a:srgbClr val="FAE3D3"/>
          </a:solidFill>
          <a:ln>
            <a:noFill/>
          </a:ln>
        </p:spPr>
        <p:txBody>
          <a:bodyPr anchorCtr="0" anchor="t" bIns="0" lIns="0" spcFirstLastPara="1" rIns="0" wrap="square" tIns="40625">
            <a:spAutoFit/>
          </a:bodyPr>
          <a:lstStyle/>
          <a:p>
            <a:pPr indent="0" lvl="0" marL="92710" marR="0" rtl="0" algn="l">
              <a:lnSpc>
                <a:spcPct val="100000"/>
              </a:lnSpc>
              <a:spcBef>
                <a:spcPts val="0"/>
              </a:spcBef>
              <a:spcAft>
                <a:spcPts val="0"/>
              </a:spcAft>
              <a:buClr>
                <a:srgbClr val="000000"/>
              </a:buClr>
              <a:buSzPts val="1000"/>
              <a:buFont typeface="Arial"/>
              <a:buNone/>
            </a:pPr>
            <a:r>
              <a:rPr i="0" lang="en-US" sz="1000" u="none" cap="none" strike="noStrike">
                <a:solidFill>
                  <a:schemeClr val="dk1"/>
                </a:solidFill>
                <a:latin typeface="Calibri"/>
                <a:ea typeface="Calibri"/>
                <a:cs typeface="Calibri"/>
                <a:sym typeface="Calibri"/>
              </a:rPr>
              <a:t>4A: Staff engagement in </a:t>
            </a:r>
            <a:r>
              <a:rPr lang="en-US" sz="1000">
                <a:solidFill>
                  <a:schemeClr val="dk1"/>
                </a:solidFill>
                <a:latin typeface="Calibri"/>
                <a:ea typeface="Calibri"/>
                <a:cs typeface="Calibri"/>
                <a:sym typeface="Calibri"/>
              </a:rPr>
              <a:t>weekly</a:t>
            </a:r>
            <a:r>
              <a:rPr i="0" lang="en-US" sz="1000" u="none" cap="none" strike="noStrike">
                <a:solidFill>
                  <a:schemeClr val="dk1"/>
                </a:solidFill>
                <a:latin typeface="Calibri"/>
                <a:ea typeface="Calibri"/>
                <a:cs typeface="Calibri"/>
                <a:sym typeface="Calibri"/>
              </a:rPr>
              <a:t> data meetings</a:t>
            </a:r>
            <a:endParaRPr i="0" sz="1400" u="none" cap="none" strike="noStrike">
              <a:solidFill>
                <a:srgbClr val="000000"/>
              </a:solidFill>
            </a:endParaRPr>
          </a:p>
          <a:p>
            <a:pPr indent="0" lvl="0" marL="92710" marR="0" rtl="0" algn="l">
              <a:lnSpc>
                <a:spcPct val="100000"/>
              </a:lnSpc>
              <a:spcBef>
                <a:spcPts val="320"/>
              </a:spcBef>
              <a:spcAft>
                <a:spcPts val="0"/>
              </a:spcAft>
              <a:buClr>
                <a:srgbClr val="000000"/>
              </a:buClr>
              <a:buSzPts val="1000"/>
              <a:buFont typeface="Arial"/>
              <a:buNone/>
            </a:pPr>
            <a:r>
              <a:rPr i="0" lang="en-US" sz="1000" u="none" cap="none" strike="noStrike">
                <a:solidFill>
                  <a:schemeClr val="dk1"/>
                </a:solidFill>
                <a:latin typeface="Calibri"/>
                <a:ea typeface="Calibri"/>
                <a:cs typeface="Calibri"/>
                <a:sym typeface="Calibri"/>
              </a:rPr>
              <a:t>4B: </a:t>
            </a:r>
            <a:r>
              <a:rPr lang="en-US" sz="1000">
                <a:solidFill>
                  <a:schemeClr val="dk1"/>
                </a:solidFill>
                <a:latin typeface="Calibri"/>
                <a:ea typeface="Calibri"/>
                <a:cs typeface="Calibri"/>
                <a:sym typeface="Calibri"/>
              </a:rPr>
              <a:t>Implement Weekly and Unit Common Assessments to address gaps in Standards </a:t>
            </a:r>
            <a:endParaRPr i="0" sz="1000" u="none" cap="none" strike="noStrike">
              <a:solidFill>
                <a:schemeClr val="dk1"/>
              </a:solidFill>
              <a:latin typeface="Calibri"/>
              <a:ea typeface="Calibri"/>
              <a:cs typeface="Calibri"/>
              <a:sym typeface="Calibri"/>
            </a:endParaRPr>
          </a:p>
          <a:p>
            <a:pPr indent="0" lvl="0" marL="92710" marR="0" rtl="0" algn="l">
              <a:lnSpc>
                <a:spcPct val="100000"/>
              </a:lnSpc>
              <a:spcBef>
                <a:spcPts val="320"/>
              </a:spcBef>
              <a:spcAft>
                <a:spcPts val="0"/>
              </a:spcAft>
              <a:buClr>
                <a:srgbClr val="000000"/>
              </a:buClr>
              <a:buSzPts val="1000"/>
              <a:buFont typeface="Arial"/>
              <a:buNone/>
            </a:pPr>
            <a:r>
              <a:t/>
            </a:r>
            <a:endParaRPr sz="1000">
              <a:solidFill>
                <a:schemeClr val="dk1"/>
              </a:solidFill>
              <a:latin typeface="Calibri"/>
              <a:ea typeface="Calibri"/>
              <a:cs typeface="Calibri"/>
              <a:sym typeface="Calibri"/>
            </a:endParaRPr>
          </a:p>
          <a:p>
            <a:pPr indent="0" lvl="0" marL="92710" marR="0" rtl="0" algn="l">
              <a:lnSpc>
                <a:spcPct val="100000"/>
              </a:lnSpc>
              <a:spcBef>
                <a:spcPts val="320"/>
              </a:spcBef>
              <a:spcAft>
                <a:spcPts val="0"/>
              </a:spcAft>
              <a:buClr>
                <a:srgbClr val="000000"/>
              </a:buClr>
              <a:buSzPts val="1000"/>
              <a:buFont typeface="Arial"/>
              <a:buNone/>
            </a:pPr>
            <a:r>
              <a:t/>
            </a:r>
            <a:endParaRPr sz="1000">
              <a:solidFill>
                <a:schemeClr val="dk1"/>
              </a:solidFill>
              <a:latin typeface="Calibri"/>
              <a:ea typeface="Calibri"/>
              <a:cs typeface="Calibri"/>
              <a:sym typeface="Calibri"/>
            </a:endParaRPr>
          </a:p>
          <a:p>
            <a:pPr indent="0" lvl="0" marL="92710" marR="0" rtl="0" algn="l">
              <a:lnSpc>
                <a:spcPct val="100000"/>
              </a:lnSpc>
              <a:spcBef>
                <a:spcPts val="585"/>
              </a:spcBef>
              <a:spcAft>
                <a:spcPts val="0"/>
              </a:spcAft>
              <a:buClr>
                <a:schemeClr val="dk1"/>
              </a:buClr>
              <a:buSzPts val="1000"/>
              <a:buFont typeface="Arial"/>
              <a:buNone/>
            </a:pPr>
            <a:r>
              <a:rPr i="0" lang="en-US" sz="1000" u="none" cap="none" strike="noStrike">
                <a:solidFill>
                  <a:srgbClr val="0000FF"/>
                </a:solidFill>
                <a:latin typeface="Calibri"/>
                <a:ea typeface="Calibri"/>
                <a:cs typeface="Calibri"/>
                <a:sym typeface="Calibri"/>
              </a:rPr>
              <a:t>5. </a:t>
            </a:r>
            <a:r>
              <a:rPr lang="en-US" sz="1000">
                <a:solidFill>
                  <a:srgbClr val="0000FF"/>
                </a:solidFill>
                <a:latin typeface="Calibri"/>
                <a:ea typeface="Calibri"/>
                <a:cs typeface="Calibri"/>
                <a:sym typeface="Calibri"/>
              </a:rPr>
              <a:t>Implement  &amp; utilize the STEM learning profiles across the content areas</a:t>
            </a:r>
            <a:endParaRPr i="0" sz="1000" u="none" cap="none" strike="noStrike">
              <a:solidFill>
                <a:srgbClr val="0000FF"/>
              </a:solidFill>
              <a:latin typeface="Calibri"/>
              <a:ea typeface="Calibri"/>
              <a:cs typeface="Calibri"/>
              <a:sym typeface="Calibri"/>
            </a:endParaRPr>
          </a:p>
          <a:p>
            <a:pPr indent="0" lvl="0" marL="92710" marR="0" rtl="0" algn="l">
              <a:lnSpc>
                <a:spcPct val="100000"/>
              </a:lnSpc>
              <a:spcBef>
                <a:spcPts val="320"/>
              </a:spcBef>
              <a:spcAft>
                <a:spcPts val="0"/>
              </a:spcAft>
              <a:buClr>
                <a:srgbClr val="000000"/>
              </a:buClr>
              <a:buSzPts val="1000"/>
              <a:buFont typeface="Arial"/>
              <a:buNone/>
            </a:pPr>
            <a:r>
              <a:t/>
            </a:r>
            <a:endParaRPr b="1" i="0" sz="1000" u="none" cap="none" strike="noStrike">
              <a:solidFill>
                <a:schemeClr val="dk1"/>
              </a:solidFill>
              <a:latin typeface="Calibri"/>
              <a:ea typeface="Calibri"/>
              <a:cs typeface="Calibri"/>
              <a:sym typeface="Calibri"/>
            </a:endParaRPr>
          </a:p>
        </p:txBody>
      </p:sp>
      <p:sp>
        <p:nvSpPr>
          <p:cNvPr id="204" name="Google Shape;204;p7"/>
          <p:cNvSpPr txBox="1"/>
          <p:nvPr/>
        </p:nvSpPr>
        <p:spPr>
          <a:xfrm>
            <a:off x="4204531" y="23240"/>
            <a:ext cx="2760291" cy="22826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151515"/>
                </a:solidFill>
                <a:latin typeface="Calibri"/>
                <a:ea typeface="Calibri"/>
                <a:cs typeface="Calibri"/>
                <a:sym typeface="Calibri"/>
              </a:rPr>
              <a:t>Dobbs Elementary</a:t>
            </a:r>
            <a:endParaRPr b="0" i="0" sz="1400" u="none" cap="none" strike="noStrike">
              <a:solidFill>
                <a:schemeClr val="dk1"/>
              </a:solidFill>
              <a:latin typeface="Calibri"/>
              <a:ea typeface="Calibri"/>
              <a:cs typeface="Calibri"/>
              <a:sym typeface="Calibri"/>
            </a:endParaRPr>
          </a:p>
        </p:txBody>
      </p:sp>
      <p:sp>
        <p:nvSpPr>
          <p:cNvPr id="205" name="Google Shape;205;p7"/>
          <p:cNvSpPr txBox="1"/>
          <p:nvPr/>
        </p:nvSpPr>
        <p:spPr>
          <a:xfrm>
            <a:off x="1595730" y="675894"/>
            <a:ext cx="87566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SMART Goals</a:t>
            </a:r>
            <a:endParaRPr b="0" i="0" sz="1200" u="none" cap="none" strike="noStrike">
              <a:solidFill>
                <a:schemeClr val="dk1"/>
              </a:solidFill>
              <a:latin typeface="Calibri"/>
              <a:ea typeface="Calibri"/>
              <a:cs typeface="Calibri"/>
              <a:sym typeface="Calibri"/>
            </a:endParaRPr>
          </a:p>
        </p:txBody>
      </p:sp>
      <p:sp>
        <p:nvSpPr>
          <p:cNvPr id="206" name="Google Shape;206;p7"/>
          <p:cNvSpPr txBox="1"/>
          <p:nvPr/>
        </p:nvSpPr>
        <p:spPr>
          <a:xfrm>
            <a:off x="6175376" y="2002028"/>
            <a:ext cx="111696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School Strategies</a:t>
            </a:r>
            <a:endParaRPr b="0" i="0" sz="1200" u="none" cap="none" strike="noStrike">
              <a:solidFill>
                <a:schemeClr val="dk1"/>
              </a:solidFill>
              <a:latin typeface="Calibri"/>
              <a:ea typeface="Calibri"/>
              <a:cs typeface="Calibri"/>
              <a:sym typeface="Calibri"/>
            </a:endParaRPr>
          </a:p>
        </p:txBody>
      </p:sp>
      <p:sp>
        <p:nvSpPr>
          <p:cNvPr id="207" name="Google Shape;207;p7"/>
          <p:cNvSpPr txBox="1"/>
          <p:nvPr/>
        </p:nvSpPr>
        <p:spPr>
          <a:xfrm>
            <a:off x="2540154" y="839387"/>
            <a:ext cx="2890500" cy="1031400"/>
          </a:xfrm>
          <a:prstGeom prst="rect">
            <a:avLst/>
          </a:prstGeom>
          <a:noFill/>
          <a:ln cap="flat" cmpd="sng" w="12700">
            <a:solidFill>
              <a:srgbClr val="A4A4A4"/>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lang="en-US" sz="1100">
                <a:solidFill>
                  <a:schemeClr val="dk1"/>
                </a:solidFill>
                <a:latin typeface="Calibri"/>
                <a:ea typeface="Calibri"/>
                <a:cs typeface="Calibri"/>
                <a:sym typeface="Calibri"/>
              </a:rPr>
              <a:t>The percentage of students in grades 3-5 scoring proficient or above in reading/ELA will </a:t>
            </a:r>
            <a:r>
              <a:rPr b="1" lang="en-US" sz="1100">
                <a:solidFill>
                  <a:schemeClr val="dk1"/>
                </a:solidFill>
                <a:latin typeface="Calibri"/>
                <a:ea typeface="Calibri"/>
                <a:cs typeface="Calibri"/>
                <a:sym typeface="Calibri"/>
              </a:rPr>
              <a:t>increase from 12% to 17% </a:t>
            </a:r>
            <a:r>
              <a:rPr lang="en-US" sz="1100">
                <a:solidFill>
                  <a:schemeClr val="dk1"/>
                </a:solidFill>
                <a:latin typeface="Calibri"/>
                <a:ea typeface="Calibri"/>
                <a:cs typeface="Calibri"/>
                <a:sym typeface="Calibri"/>
              </a:rPr>
              <a:t>and decrease the percentage of students scoring beginning from 58% to 53% on the 2024 GMAS.</a:t>
            </a:r>
            <a:endParaRPr sz="11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sz="1200">
              <a:solidFill>
                <a:schemeClr val="dk1"/>
              </a:solidFill>
              <a:latin typeface="Calibri"/>
              <a:ea typeface="Calibri"/>
              <a:cs typeface="Calibri"/>
              <a:sym typeface="Calibri"/>
            </a:endParaRPr>
          </a:p>
        </p:txBody>
      </p:sp>
      <p:sp>
        <p:nvSpPr>
          <p:cNvPr id="208" name="Google Shape;208;p7"/>
          <p:cNvSpPr txBox="1"/>
          <p:nvPr/>
        </p:nvSpPr>
        <p:spPr>
          <a:xfrm>
            <a:off x="5604073" y="859912"/>
            <a:ext cx="3161100" cy="1015800"/>
          </a:xfrm>
          <a:prstGeom prst="rect">
            <a:avLst/>
          </a:prstGeom>
          <a:noFill/>
          <a:ln cap="flat" cmpd="sng" w="12700">
            <a:solidFill>
              <a:srgbClr val="A4A4A4"/>
            </a:solidFill>
            <a:prstDash val="solid"/>
            <a:round/>
            <a:headEnd len="sm" w="sm" type="none"/>
            <a:tailEnd len="sm" w="sm" type="none"/>
          </a:ln>
        </p:spPr>
        <p:txBody>
          <a:bodyPr anchorCtr="0" anchor="t" bIns="0" lIns="0" spcFirstLastPara="1" rIns="0" wrap="square" tIns="0">
            <a:spAutoFit/>
          </a:bodyPr>
          <a:lstStyle/>
          <a:p>
            <a:pPr indent="0" lvl="0" marL="0" rtl="0" algn="l">
              <a:lnSpc>
                <a:spcPct val="90000"/>
              </a:lnSpc>
              <a:spcBef>
                <a:spcPts val="255"/>
              </a:spcBef>
              <a:spcAft>
                <a:spcPts val="0"/>
              </a:spcAft>
              <a:buNone/>
            </a:pPr>
            <a:r>
              <a:rPr lang="en-US" sz="1200">
                <a:solidFill>
                  <a:schemeClr val="dk1"/>
                </a:solidFill>
                <a:latin typeface="Calibri"/>
                <a:ea typeface="Calibri"/>
                <a:cs typeface="Calibri"/>
                <a:sym typeface="Calibri"/>
              </a:rPr>
              <a:t>The percentage of students in grades 3-5 scoring proficient or above in Math will increase from 10% to 15% and decrease the percentage of students scoring beginning from 61% to 56% on the 2024 GMAS.</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sz="1200">
              <a:solidFill>
                <a:schemeClr val="dk1"/>
              </a:solidFill>
              <a:latin typeface="Calibri"/>
              <a:ea typeface="Calibri"/>
              <a:cs typeface="Calibri"/>
              <a:sym typeface="Calibri"/>
            </a:endParaRPr>
          </a:p>
        </p:txBody>
      </p:sp>
      <p:sp>
        <p:nvSpPr>
          <p:cNvPr id="209" name="Google Shape;209;p7"/>
          <p:cNvSpPr txBox="1"/>
          <p:nvPr/>
        </p:nvSpPr>
        <p:spPr>
          <a:xfrm>
            <a:off x="9051004" y="863478"/>
            <a:ext cx="2485200" cy="1037700"/>
          </a:xfrm>
          <a:prstGeom prst="rect">
            <a:avLst/>
          </a:prstGeom>
          <a:noFill/>
          <a:ln cap="flat" cmpd="sng" w="12700">
            <a:solidFill>
              <a:srgbClr val="A4A4A4"/>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0" lvl="0" marL="0" rtl="0" algn="l">
              <a:lnSpc>
                <a:spcPct val="90000"/>
              </a:lnSpc>
              <a:spcBef>
                <a:spcPts val="255"/>
              </a:spcBef>
              <a:spcAft>
                <a:spcPts val="0"/>
              </a:spcAft>
              <a:buNone/>
            </a:pPr>
            <a:r>
              <a:rPr lang="en-US" sz="1200">
                <a:solidFill>
                  <a:schemeClr val="dk1"/>
                </a:solidFill>
                <a:latin typeface="Calibri"/>
                <a:ea typeface="Calibri"/>
                <a:cs typeface="Calibri"/>
                <a:sym typeface="Calibri"/>
              </a:rPr>
              <a:t>The Average Daily Attendance rate will increase to  94% during the 2023-2024 school year. </a:t>
            </a:r>
            <a:endParaRPr sz="900">
              <a:solidFill>
                <a:schemeClr val="dk1"/>
              </a:solidFill>
              <a:latin typeface="Calibri"/>
              <a:ea typeface="Calibri"/>
              <a:cs typeface="Calibri"/>
              <a:sym typeface="Calibri"/>
            </a:endParaRPr>
          </a:p>
          <a:p>
            <a:pPr indent="0" lvl="0" marL="0" marR="0" rtl="0" algn="ctr">
              <a:lnSpc>
                <a:spcPct val="100000"/>
              </a:lnSpc>
              <a:spcBef>
                <a:spcPts val="894"/>
              </a:spcBef>
              <a:spcAft>
                <a:spcPts val="0"/>
              </a:spcAft>
              <a:buClr>
                <a:srgbClr val="000000"/>
              </a:buClr>
              <a:buSzPts val="1200"/>
              <a:buFont typeface="Arial"/>
              <a:buNone/>
            </a:pPr>
            <a:r>
              <a:t/>
            </a:r>
            <a:endParaRPr sz="700">
              <a:solidFill>
                <a:schemeClr val="dk1"/>
              </a:solidFill>
              <a:latin typeface="Calibri"/>
              <a:ea typeface="Calibri"/>
              <a:cs typeface="Calibri"/>
              <a:sym typeface="Calibri"/>
            </a:endParaRPr>
          </a:p>
          <a:p>
            <a:pPr indent="0" lvl="0" marL="0" marR="0" rtl="0" algn="ctr">
              <a:lnSpc>
                <a:spcPct val="100000"/>
              </a:lnSpc>
              <a:spcBef>
                <a:spcPts val="894"/>
              </a:spcBef>
              <a:spcAft>
                <a:spcPts val="0"/>
              </a:spcAft>
              <a:buClr>
                <a:srgbClr val="000000"/>
              </a:buClr>
              <a:buSzPts val="300"/>
              <a:buFont typeface="Arial"/>
              <a:buNone/>
            </a:pPr>
            <a:r>
              <a:t/>
            </a:r>
            <a:endParaRPr b="0" i="0" sz="300" u="none" cap="none" strike="noStrike">
              <a:solidFill>
                <a:schemeClr val="dk1"/>
              </a:solidFill>
              <a:latin typeface="Calibri"/>
              <a:ea typeface="Calibri"/>
              <a:cs typeface="Calibri"/>
              <a:sym typeface="Calibri"/>
            </a:endParaRPr>
          </a:p>
        </p:txBody>
      </p:sp>
      <p:sp>
        <p:nvSpPr>
          <p:cNvPr id="210" name="Google Shape;210;p7"/>
          <p:cNvSpPr txBox="1"/>
          <p:nvPr/>
        </p:nvSpPr>
        <p:spPr>
          <a:xfrm>
            <a:off x="10341992" y="6637732"/>
            <a:ext cx="187325" cy="166071"/>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Verdana"/>
                <a:ea typeface="Verdana"/>
                <a:cs typeface="Verdana"/>
                <a:sym typeface="Verdana"/>
              </a:rPr>
              <a:t>14</a:t>
            </a:r>
            <a:endParaRPr b="0" i="0" sz="1000" u="none" cap="none" strike="noStrike">
              <a:solidFill>
                <a:schemeClr val="dk1"/>
              </a:solidFill>
              <a:latin typeface="Verdana"/>
              <a:ea typeface="Verdana"/>
              <a:cs typeface="Verdana"/>
              <a:sym typeface="Verdana"/>
            </a:endParaRPr>
          </a:p>
        </p:txBody>
      </p:sp>
      <p:sp>
        <p:nvSpPr>
          <p:cNvPr id="211" name="Google Shape;211;p7"/>
          <p:cNvSpPr txBox="1"/>
          <p:nvPr/>
        </p:nvSpPr>
        <p:spPr>
          <a:xfrm>
            <a:off x="3668648" y="1965705"/>
            <a:ext cx="164973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School Strategic Priorities</a:t>
            </a:r>
            <a:endParaRPr b="0" i="0" sz="1200" u="none" cap="none" strike="noStrike">
              <a:solidFill>
                <a:schemeClr val="dk1"/>
              </a:solidFill>
              <a:latin typeface="Calibri"/>
              <a:ea typeface="Calibri"/>
              <a:cs typeface="Calibri"/>
              <a:sym typeface="Calibri"/>
            </a:endParaRPr>
          </a:p>
        </p:txBody>
      </p:sp>
      <p:sp>
        <p:nvSpPr>
          <p:cNvPr id="212" name="Google Shape;212;p7"/>
          <p:cNvSpPr txBox="1"/>
          <p:nvPr/>
        </p:nvSpPr>
        <p:spPr>
          <a:xfrm>
            <a:off x="1595730" y="189738"/>
            <a:ext cx="513600" cy="197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Mission</a:t>
            </a:r>
            <a:endParaRPr b="0" i="0" sz="1200" u="none" cap="none" strike="noStrike">
              <a:solidFill>
                <a:schemeClr val="dk1"/>
              </a:solidFill>
              <a:latin typeface="Calibri"/>
              <a:ea typeface="Calibri"/>
              <a:cs typeface="Calibri"/>
              <a:sym typeface="Calibri"/>
            </a:endParaRPr>
          </a:p>
        </p:txBody>
      </p:sp>
      <p:sp>
        <p:nvSpPr>
          <p:cNvPr id="213" name="Google Shape;213;p7"/>
          <p:cNvSpPr txBox="1"/>
          <p:nvPr/>
        </p:nvSpPr>
        <p:spPr>
          <a:xfrm>
            <a:off x="6898894" y="226567"/>
            <a:ext cx="41148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151515"/>
                </a:solidFill>
                <a:latin typeface="Calibri"/>
                <a:ea typeface="Calibri"/>
                <a:cs typeface="Calibri"/>
                <a:sym typeface="Calibri"/>
              </a:rPr>
              <a:t>Vision</a:t>
            </a:r>
            <a:endParaRPr b="0" i="0" sz="1200" u="none" cap="none" strike="noStrike">
              <a:solidFill>
                <a:schemeClr val="dk1"/>
              </a:solidFill>
              <a:latin typeface="Calibri"/>
              <a:ea typeface="Calibri"/>
              <a:cs typeface="Calibri"/>
              <a:sym typeface="Calibri"/>
            </a:endParaRPr>
          </a:p>
        </p:txBody>
      </p:sp>
      <p:grpSp>
        <p:nvGrpSpPr>
          <p:cNvPr id="214" name="Google Shape;214;p7"/>
          <p:cNvGrpSpPr/>
          <p:nvPr/>
        </p:nvGrpSpPr>
        <p:grpSpPr>
          <a:xfrm>
            <a:off x="1578102" y="2402586"/>
            <a:ext cx="1838325" cy="939165"/>
            <a:chOff x="54101" y="2402585"/>
            <a:chExt cx="1838325" cy="939165"/>
          </a:xfrm>
        </p:grpSpPr>
        <p:sp>
          <p:nvSpPr>
            <p:cNvPr id="215" name="Google Shape;215;p7"/>
            <p:cNvSpPr/>
            <p:nvPr/>
          </p:nvSpPr>
          <p:spPr>
            <a:xfrm>
              <a:off x="54101" y="2402585"/>
              <a:ext cx="1838325" cy="939165"/>
            </a:xfrm>
            <a:custGeom>
              <a:rect b="b" l="l" r="r" t="t"/>
              <a:pathLst>
                <a:path extrusionOk="0" h="939164" w="1838325">
                  <a:moveTo>
                    <a:pt x="1837944" y="0"/>
                  </a:moveTo>
                  <a:lnTo>
                    <a:pt x="0" y="0"/>
                  </a:lnTo>
                  <a:lnTo>
                    <a:pt x="0" y="938784"/>
                  </a:lnTo>
                  <a:lnTo>
                    <a:pt x="1837944" y="938784"/>
                  </a:lnTo>
                  <a:lnTo>
                    <a:pt x="1837944" y="0"/>
                  </a:lnTo>
                  <a:close/>
                </a:path>
              </a:pathLst>
            </a:custGeom>
            <a:solidFill>
              <a:srgbClr val="6A6A6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216" name="Google Shape;216;p7"/>
            <p:cNvSpPr/>
            <p:nvPr/>
          </p:nvSpPr>
          <p:spPr>
            <a:xfrm>
              <a:off x="54101" y="2402585"/>
              <a:ext cx="1838325" cy="939165"/>
            </a:xfrm>
            <a:custGeom>
              <a:rect b="b" l="l" r="r" t="t"/>
              <a:pathLst>
                <a:path extrusionOk="0" h="939164" w="1838325">
                  <a:moveTo>
                    <a:pt x="0" y="938784"/>
                  </a:moveTo>
                  <a:lnTo>
                    <a:pt x="1837944" y="938784"/>
                  </a:lnTo>
                  <a:lnTo>
                    <a:pt x="1837944" y="0"/>
                  </a:lnTo>
                  <a:lnTo>
                    <a:pt x="0" y="0"/>
                  </a:lnTo>
                  <a:lnTo>
                    <a:pt x="0" y="938784"/>
                  </a:lnTo>
                  <a:close/>
                </a:path>
              </a:pathLst>
            </a:custGeom>
            <a:noFill/>
            <a:ln cap="flat" cmpd="sng" w="50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grpSp>
      <p:sp>
        <p:nvSpPr>
          <p:cNvPr id="217" name="Google Shape;217;p7"/>
          <p:cNvSpPr txBox="1"/>
          <p:nvPr/>
        </p:nvSpPr>
        <p:spPr>
          <a:xfrm>
            <a:off x="1909063" y="2471421"/>
            <a:ext cx="1172210" cy="774065"/>
          </a:xfrm>
          <a:prstGeom prst="rect">
            <a:avLst/>
          </a:prstGeom>
          <a:noFill/>
          <a:ln>
            <a:noFill/>
          </a:ln>
        </p:spPr>
        <p:txBody>
          <a:bodyPr anchorCtr="0" anchor="t" bIns="0" lIns="0" spcFirstLastPara="1" rIns="0" wrap="square" tIns="13325">
            <a:spAutoFit/>
          </a:bodyPr>
          <a:lstStyle/>
          <a:p>
            <a:pPr indent="0" lvl="0" marL="17145" marR="10795"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Calibri"/>
                <a:ea typeface="Calibri"/>
                <a:cs typeface="Calibri"/>
                <a:sym typeface="Calibri"/>
              </a:rPr>
              <a:t>Fostering Academic  Excellence for All  </a:t>
            </a:r>
            <a:r>
              <a:rPr b="0" i="0" lang="en-US" sz="900" u="none" cap="none" strike="noStrike">
                <a:solidFill>
                  <a:srgbClr val="FFFFFF"/>
                </a:solidFill>
                <a:latin typeface="Calibri"/>
                <a:ea typeface="Calibri"/>
                <a:cs typeface="Calibri"/>
                <a:sym typeface="Calibri"/>
              </a:rPr>
              <a:t>Data</a:t>
            </a:r>
            <a:endParaRPr b="0" i="0" sz="900" u="none" cap="none" strike="noStrike">
              <a:solidFill>
                <a:schemeClr val="dk1"/>
              </a:solidFill>
              <a:latin typeface="Calibri"/>
              <a:ea typeface="Calibri"/>
              <a:cs typeface="Calibri"/>
              <a:sym typeface="Calibri"/>
            </a:endParaRPr>
          </a:p>
          <a:p>
            <a:pPr indent="0" lvl="0" marL="12700" marR="5080" rtl="0" algn="ctr">
              <a:lnSpc>
                <a:spcPct val="100000"/>
              </a:lnSpc>
              <a:spcBef>
                <a:spcPts val="5"/>
              </a:spcBef>
              <a:spcAft>
                <a:spcPts val="0"/>
              </a:spcAft>
              <a:buClr>
                <a:srgbClr val="000000"/>
              </a:buClr>
              <a:buSzPts val="900"/>
              <a:buFont typeface="Arial"/>
              <a:buNone/>
            </a:pPr>
            <a:r>
              <a:rPr b="0" i="0" lang="en-US" sz="900" u="none" cap="none" strike="noStrike">
                <a:solidFill>
                  <a:srgbClr val="FFFFFF"/>
                </a:solidFill>
                <a:latin typeface="Calibri"/>
                <a:ea typeface="Calibri"/>
                <a:cs typeface="Calibri"/>
                <a:sym typeface="Calibri"/>
              </a:rPr>
              <a:t>Curriculum &amp; Instruction  Signature Program</a:t>
            </a:r>
            <a:endParaRPr b="0" i="0" sz="900" u="none" cap="none" strike="noStrike">
              <a:solidFill>
                <a:schemeClr val="dk1"/>
              </a:solidFill>
              <a:latin typeface="Calibri"/>
              <a:ea typeface="Calibri"/>
              <a:cs typeface="Calibri"/>
              <a:sym typeface="Calibri"/>
            </a:endParaRPr>
          </a:p>
        </p:txBody>
      </p:sp>
      <p:grpSp>
        <p:nvGrpSpPr>
          <p:cNvPr id="218" name="Google Shape;218;p7"/>
          <p:cNvGrpSpPr/>
          <p:nvPr/>
        </p:nvGrpSpPr>
        <p:grpSpPr>
          <a:xfrm>
            <a:off x="1578102" y="3617215"/>
            <a:ext cx="1838325" cy="780415"/>
            <a:chOff x="54101" y="3617214"/>
            <a:chExt cx="1838325" cy="780415"/>
          </a:xfrm>
        </p:grpSpPr>
        <p:sp>
          <p:nvSpPr>
            <p:cNvPr id="219" name="Google Shape;219;p7"/>
            <p:cNvSpPr/>
            <p:nvPr/>
          </p:nvSpPr>
          <p:spPr>
            <a:xfrm>
              <a:off x="54101" y="3617214"/>
              <a:ext cx="1838325" cy="780415"/>
            </a:xfrm>
            <a:custGeom>
              <a:rect b="b" l="l" r="r" t="t"/>
              <a:pathLst>
                <a:path extrusionOk="0" h="780414" w="1838325">
                  <a:moveTo>
                    <a:pt x="1837944" y="0"/>
                  </a:moveTo>
                  <a:lnTo>
                    <a:pt x="0" y="0"/>
                  </a:lnTo>
                  <a:lnTo>
                    <a:pt x="0" y="780288"/>
                  </a:lnTo>
                  <a:lnTo>
                    <a:pt x="1837944" y="780288"/>
                  </a:lnTo>
                  <a:lnTo>
                    <a:pt x="1837944" y="0"/>
                  </a:lnTo>
                  <a:close/>
                </a:path>
              </a:pathLst>
            </a:custGeom>
            <a:solidFill>
              <a:srgbClr val="006EA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220" name="Google Shape;220;p7"/>
            <p:cNvSpPr/>
            <p:nvPr/>
          </p:nvSpPr>
          <p:spPr>
            <a:xfrm>
              <a:off x="54101" y="3617214"/>
              <a:ext cx="1838325" cy="780415"/>
            </a:xfrm>
            <a:custGeom>
              <a:rect b="b" l="l" r="r" t="t"/>
              <a:pathLst>
                <a:path extrusionOk="0" h="780414" w="1838325">
                  <a:moveTo>
                    <a:pt x="0" y="780288"/>
                  </a:moveTo>
                  <a:lnTo>
                    <a:pt x="1837944" y="780288"/>
                  </a:lnTo>
                  <a:lnTo>
                    <a:pt x="1837944" y="0"/>
                  </a:lnTo>
                  <a:lnTo>
                    <a:pt x="0" y="0"/>
                  </a:lnTo>
                  <a:lnTo>
                    <a:pt x="0" y="780288"/>
                  </a:lnTo>
                  <a:close/>
                </a:path>
              </a:pathLst>
            </a:custGeom>
            <a:noFill/>
            <a:ln cap="flat" cmpd="sng" w="50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grpSp>
      <p:sp>
        <p:nvSpPr>
          <p:cNvPr id="221" name="Google Shape;221;p7"/>
          <p:cNvSpPr txBox="1"/>
          <p:nvPr/>
        </p:nvSpPr>
        <p:spPr>
          <a:xfrm>
            <a:off x="1832864" y="3686683"/>
            <a:ext cx="1321435" cy="667385"/>
          </a:xfrm>
          <a:prstGeom prst="rect">
            <a:avLst/>
          </a:prstGeom>
          <a:noFill/>
          <a:ln>
            <a:noFill/>
          </a:ln>
        </p:spPr>
        <p:txBody>
          <a:bodyPr anchorCtr="0" anchor="t" bIns="0" lIns="0" spcFirstLastPara="1" rIns="0" wrap="square" tIns="12700">
            <a:spAutoFit/>
          </a:bodyPr>
          <a:lstStyle/>
          <a:p>
            <a:pPr indent="-128270" lvl="0" marL="140335" marR="5080" rtl="0" algn="l">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Building a Culture of  Student Support</a:t>
            </a:r>
            <a:endParaRPr b="0" i="0" sz="1200" u="none" cap="none" strike="noStrike">
              <a:solidFill>
                <a:schemeClr val="dk1"/>
              </a:solidFill>
              <a:latin typeface="Calibri"/>
              <a:ea typeface="Calibri"/>
              <a:cs typeface="Calibri"/>
              <a:sym typeface="Calibri"/>
            </a:endParaRPr>
          </a:p>
          <a:p>
            <a:pPr indent="-128270" lvl="0" marL="155575" marR="15875" rtl="0" algn="l">
              <a:lnSpc>
                <a:spcPct val="100000"/>
              </a:lnSpc>
              <a:spcBef>
                <a:spcPts val="10"/>
              </a:spcBef>
              <a:spcAft>
                <a:spcPts val="0"/>
              </a:spcAft>
              <a:buClr>
                <a:srgbClr val="000000"/>
              </a:buClr>
              <a:buSzPts val="900"/>
              <a:buFont typeface="Arial"/>
              <a:buNone/>
            </a:pPr>
            <a:r>
              <a:rPr b="0" i="0" lang="en-US" sz="900" u="none" cap="none" strike="noStrike">
                <a:solidFill>
                  <a:srgbClr val="FFFFFF"/>
                </a:solidFill>
                <a:latin typeface="Calibri"/>
                <a:ea typeface="Calibri"/>
                <a:cs typeface="Calibri"/>
                <a:sym typeface="Calibri"/>
              </a:rPr>
              <a:t>Whole Child &amp; Intervention  Personalized Learning</a:t>
            </a:r>
            <a:endParaRPr b="0" i="0" sz="900" u="none" cap="none" strike="noStrike">
              <a:solidFill>
                <a:schemeClr val="dk1"/>
              </a:solidFill>
              <a:latin typeface="Calibri"/>
              <a:ea typeface="Calibri"/>
              <a:cs typeface="Calibri"/>
              <a:sym typeface="Calibri"/>
            </a:endParaRPr>
          </a:p>
        </p:txBody>
      </p:sp>
      <p:grpSp>
        <p:nvGrpSpPr>
          <p:cNvPr id="222" name="Google Shape;222;p7"/>
          <p:cNvGrpSpPr/>
          <p:nvPr/>
        </p:nvGrpSpPr>
        <p:grpSpPr>
          <a:xfrm>
            <a:off x="1578102" y="4644391"/>
            <a:ext cx="1838325" cy="780415"/>
            <a:chOff x="54101" y="4644390"/>
            <a:chExt cx="1838325" cy="780415"/>
          </a:xfrm>
        </p:grpSpPr>
        <p:sp>
          <p:nvSpPr>
            <p:cNvPr id="223" name="Google Shape;223;p7"/>
            <p:cNvSpPr/>
            <p:nvPr/>
          </p:nvSpPr>
          <p:spPr>
            <a:xfrm>
              <a:off x="54101" y="4644390"/>
              <a:ext cx="1838325" cy="780415"/>
            </a:xfrm>
            <a:custGeom>
              <a:rect b="b" l="l" r="r" t="t"/>
              <a:pathLst>
                <a:path extrusionOk="0" h="780414" w="1838325">
                  <a:moveTo>
                    <a:pt x="1837944" y="0"/>
                  </a:moveTo>
                  <a:lnTo>
                    <a:pt x="0" y="0"/>
                  </a:lnTo>
                  <a:lnTo>
                    <a:pt x="0" y="780288"/>
                  </a:lnTo>
                  <a:lnTo>
                    <a:pt x="1837944" y="780288"/>
                  </a:lnTo>
                  <a:lnTo>
                    <a:pt x="1837944" y="0"/>
                  </a:lnTo>
                  <a:close/>
                </a:path>
              </a:pathLst>
            </a:custGeom>
            <a:solidFill>
              <a:srgbClr val="DF6A3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224" name="Google Shape;224;p7"/>
            <p:cNvSpPr/>
            <p:nvPr/>
          </p:nvSpPr>
          <p:spPr>
            <a:xfrm>
              <a:off x="54101" y="4644390"/>
              <a:ext cx="1838325" cy="780415"/>
            </a:xfrm>
            <a:custGeom>
              <a:rect b="b" l="l" r="r" t="t"/>
              <a:pathLst>
                <a:path extrusionOk="0" h="780414" w="1838325">
                  <a:moveTo>
                    <a:pt x="0" y="780288"/>
                  </a:moveTo>
                  <a:lnTo>
                    <a:pt x="1837944" y="780288"/>
                  </a:lnTo>
                  <a:lnTo>
                    <a:pt x="1837944" y="0"/>
                  </a:lnTo>
                  <a:lnTo>
                    <a:pt x="0" y="0"/>
                  </a:lnTo>
                  <a:lnTo>
                    <a:pt x="0" y="780288"/>
                  </a:lnTo>
                  <a:close/>
                </a:path>
              </a:pathLst>
            </a:custGeom>
            <a:noFill/>
            <a:ln cap="flat" cmpd="sng" w="507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grpSp>
      <p:sp>
        <p:nvSpPr>
          <p:cNvPr id="225" name="Google Shape;225;p7"/>
          <p:cNvSpPr txBox="1"/>
          <p:nvPr/>
        </p:nvSpPr>
        <p:spPr>
          <a:xfrm>
            <a:off x="1675892" y="4714495"/>
            <a:ext cx="1638300" cy="667385"/>
          </a:xfrm>
          <a:prstGeom prst="rect">
            <a:avLst/>
          </a:prstGeom>
          <a:noFill/>
          <a:ln>
            <a:noFill/>
          </a:ln>
        </p:spPr>
        <p:txBody>
          <a:bodyPr anchorCtr="0" anchor="t" bIns="0" lIns="0" spcFirstLastPara="1" rIns="0" wrap="square" tIns="12700">
            <a:spAutoFit/>
          </a:bodyPr>
          <a:lstStyle/>
          <a:p>
            <a:pPr indent="-325119" lvl="0" marL="337185" marR="5080" rtl="0" algn="l">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Equipping &amp; Empowering  Leaders &amp; Staff</a:t>
            </a:r>
            <a:endParaRPr b="0" i="0" sz="1200" u="none" cap="none" strike="noStrike">
              <a:solidFill>
                <a:schemeClr val="dk1"/>
              </a:solidFill>
              <a:latin typeface="Calibri"/>
              <a:ea typeface="Calibri"/>
              <a:cs typeface="Calibri"/>
              <a:sym typeface="Calibri"/>
            </a:endParaRPr>
          </a:p>
          <a:p>
            <a:pPr indent="172084" lvl="0" marL="212090" marR="32384" rtl="0" algn="l">
              <a:lnSpc>
                <a:spcPct val="100000"/>
              </a:lnSpc>
              <a:spcBef>
                <a:spcPts val="10"/>
              </a:spcBef>
              <a:spcAft>
                <a:spcPts val="0"/>
              </a:spcAft>
              <a:buClr>
                <a:srgbClr val="000000"/>
              </a:buClr>
              <a:buSzPts val="900"/>
              <a:buFont typeface="Arial"/>
              <a:buNone/>
            </a:pPr>
            <a:r>
              <a:rPr b="0" i="0" lang="en-US" sz="900" u="none" cap="none" strike="noStrike">
                <a:solidFill>
                  <a:srgbClr val="FFFFFF"/>
                </a:solidFill>
                <a:latin typeface="Calibri"/>
                <a:ea typeface="Calibri"/>
                <a:cs typeface="Calibri"/>
                <a:sym typeface="Calibri"/>
              </a:rPr>
              <a:t>Strategic Staff Support  Equitable Resource Allocation</a:t>
            </a:r>
            <a:endParaRPr b="0" i="0" sz="900" u="none" cap="none" strike="noStrike">
              <a:solidFill>
                <a:schemeClr val="dk1"/>
              </a:solidFill>
              <a:latin typeface="Calibri"/>
              <a:ea typeface="Calibri"/>
              <a:cs typeface="Calibri"/>
              <a:sym typeface="Calibri"/>
            </a:endParaRPr>
          </a:p>
        </p:txBody>
      </p:sp>
      <p:grpSp>
        <p:nvGrpSpPr>
          <p:cNvPr id="226" name="Google Shape;226;p7"/>
          <p:cNvGrpSpPr/>
          <p:nvPr/>
        </p:nvGrpSpPr>
        <p:grpSpPr>
          <a:xfrm>
            <a:off x="1578102" y="5680710"/>
            <a:ext cx="1838325" cy="780415"/>
            <a:chOff x="54101" y="5680709"/>
            <a:chExt cx="1838325" cy="780415"/>
          </a:xfrm>
        </p:grpSpPr>
        <p:sp>
          <p:nvSpPr>
            <p:cNvPr id="227" name="Google Shape;227;p7"/>
            <p:cNvSpPr/>
            <p:nvPr/>
          </p:nvSpPr>
          <p:spPr>
            <a:xfrm>
              <a:off x="54101" y="5680709"/>
              <a:ext cx="1838325" cy="780415"/>
            </a:xfrm>
            <a:custGeom>
              <a:rect b="b" l="l" r="r" t="t"/>
              <a:pathLst>
                <a:path extrusionOk="0" h="780414" w="1838325">
                  <a:moveTo>
                    <a:pt x="1837944" y="0"/>
                  </a:moveTo>
                  <a:lnTo>
                    <a:pt x="0" y="0"/>
                  </a:lnTo>
                  <a:lnTo>
                    <a:pt x="0" y="780287"/>
                  </a:lnTo>
                  <a:lnTo>
                    <a:pt x="1837944" y="780287"/>
                  </a:lnTo>
                  <a:lnTo>
                    <a:pt x="1837944" y="0"/>
                  </a:lnTo>
                  <a:close/>
                </a:path>
              </a:pathLst>
            </a:custGeom>
            <a:solidFill>
              <a:srgbClr val="BE9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228" name="Google Shape;228;p7"/>
            <p:cNvSpPr/>
            <p:nvPr/>
          </p:nvSpPr>
          <p:spPr>
            <a:xfrm>
              <a:off x="54101" y="5680709"/>
              <a:ext cx="1838325" cy="780415"/>
            </a:xfrm>
            <a:custGeom>
              <a:rect b="b" l="l" r="r" t="t"/>
              <a:pathLst>
                <a:path extrusionOk="0" h="780414" w="1838325">
                  <a:moveTo>
                    <a:pt x="0" y="780287"/>
                  </a:moveTo>
                  <a:lnTo>
                    <a:pt x="1837944" y="780287"/>
                  </a:lnTo>
                  <a:lnTo>
                    <a:pt x="1837944" y="0"/>
                  </a:lnTo>
                  <a:lnTo>
                    <a:pt x="0" y="0"/>
                  </a:lnTo>
                  <a:lnTo>
                    <a:pt x="0" y="780287"/>
                  </a:lnTo>
                  <a:close/>
                </a:path>
              </a:pathLst>
            </a:custGeom>
            <a:noFill/>
            <a:ln cap="flat" cmpd="sng" w="50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grpSp>
      <p:sp>
        <p:nvSpPr>
          <p:cNvPr id="229" name="Google Shape;229;p7"/>
          <p:cNvSpPr txBox="1"/>
          <p:nvPr/>
        </p:nvSpPr>
        <p:spPr>
          <a:xfrm>
            <a:off x="1832863" y="5751678"/>
            <a:ext cx="1454150" cy="667385"/>
          </a:xfrm>
          <a:prstGeom prst="rect">
            <a:avLst/>
          </a:prstGeom>
          <a:noFill/>
          <a:ln>
            <a:noFill/>
          </a:ln>
        </p:spPr>
        <p:txBody>
          <a:bodyPr anchorCtr="0" anchor="t" bIns="0" lIns="0" spcFirstLastPara="1" rIns="0" wrap="square" tIns="12700">
            <a:spAutoFit/>
          </a:bodyPr>
          <a:lstStyle/>
          <a:p>
            <a:pPr indent="-167640" lvl="0" marL="180340" marR="136525" rtl="0" algn="l">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Calibri"/>
                <a:ea typeface="Calibri"/>
                <a:cs typeface="Calibri"/>
                <a:sym typeface="Calibri"/>
              </a:rPr>
              <a:t>Creating a System of  School Support</a:t>
            </a:r>
            <a:endParaRPr b="0" i="0" sz="1200" u="none" cap="none" strike="noStrike">
              <a:solidFill>
                <a:schemeClr val="dk1"/>
              </a:solidFill>
              <a:latin typeface="Calibri"/>
              <a:ea typeface="Calibri"/>
              <a:cs typeface="Calibri"/>
              <a:sym typeface="Calibri"/>
            </a:endParaRPr>
          </a:p>
          <a:p>
            <a:pPr indent="0" lvl="0" marL="43815" marR="0" rtl="0" algn="ctr">
              <a:lnSpc>
                <a:spcPct val="100000"/>
              </a:lnSpc>
              <a:spcBef>
                <a:spcPts val="10"/>
              </a:spcBef>
              <a:spcAft>
                <a:spcPts val="0"/>
              </a:spcAft>
              <a:buClr>
                <a:srgbClr val="000000"/>
              </a:buClr>
              <a:buSzPts val="900"/>
              <a:buFont typeface="Arial"/>
              <a:buNone/>
            </a:pPr>
            <a:r>
              <a:rPr b="0" i="0" lang="en-US" sz="900" u="none" cap="none" strike="noStrike">
                <a:solidFill>
                  <a:srgbClr val="FFFFFF"/>
                </a:solidFill>
                <a:latin typeface="Calibri"/>
                <a:ea typeface="Calibri"/>
                <a:cs typeface="Calibri"/>
                <a:sym typeface="Calibri"/>
              </a:rPr>
              <a:t>Strategic Staff Support</a:t>
            </a:r>
            <a:endParaRPr b="0" i="0" sz="900" u="none" cap="none" strike="noStrike">
              <a:solidFill>
                <a:schemeClr val="dk1"/>
              </a:solidFill>
              <a:latin typeface="Calibri"/>
              <a:ea typeface="Calibri"/>
              <a:cs typeface="Calibri"/>
              <a:sym typeface="Calibri"/>
            </a:endParaRPr>
          </a:p>
          <a:p>
            <a:pPr indent="0" lvl="0" marL="42545"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Calibri"/>
                <a:ea typeface="Calibri"/>
                <a:cs typeface="Calibri"/>
                <a:sym typeface="Calibri"/>
              </a:rPr>
              <a:t>Equitable Resource Allocation</a:t>
            </a:r>
            <a:endParaRPr b="0" i="0" sz="900" u="none" cap="none" strike="noStrike">
              <a:solidFill>
                <a:schemeClr val="dk1"/>
              </a:solidFill>
              <a:latin typeface="Calibri"/>
              <a:ea typeface="Calibri"/>
              <a:cs typeface="Calibri"/>
              <a:sym typeface="Calibri"/>
            </a:endParaRPr>
          </a:p>
        </p:txBody>
      </p:sp>
      <p:sp>
        <p:nvSpPr>
          <p:cNvPr id="230" name="Google Shape;230;p7"/>
          <p:cNvSpPr txBox="1"/>
          <p:nvPr/>
        </p:nvSpPr>
        <p:spPr>
          <a:xfrm>
            <a:off x="3727301" y="2450323"/>
            <a:ext cx="23679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100">
                <a:solidFill>
                  <a:schemeClr val="dk1"/>
                </a:solidFill>
                <a:latin typeface="Avenir"/>
                <a:ea typeface="Avenir"/>
                <a:cs typeface="Avenir"/>
                <a:sym typeface="Avenir"/>
              </a:rPr>
              <a:t>1. </a:t>
            </a:r>
            <a:r>
              <a:rPr b="0" i="0" lang="en-US" sz="1100" u="none" cap="none" strike="noStrike">
                <a:solidFill>
                  <a:schemeClr val="dk1"/>
                </a:solidFill>
                <a:latin typeface="Avenir"/>
                <a:ea typeface="Avenir"/>
                <a:cs typeface="Avenir"/>
                <a:sym typeface="Avenir"/>
              </a:rPr>
              <a:t>Increase proficiency in literacy and mathematics</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None/>
            </a:pPr>
            <a:r>
              <a:rPr lang="en-US" sz="1100">
                <a:solidFill>
                  <a:schemeClr val="dk1"/>
                </a:solidFill>
                <a:latin typeface="Avenir"/>
                <a:ea typeface="Avenir"/>
                <a:cs typeface="Avenir"/>
                <a:sym typeface="Avenir"/>
              </a:rPr>
              <a:t>2.   </a:t>
            </a:r>
            <a:r>
              <a:rPr b="0" i="0" lang="en-US" sz="1100" u="none" cap="none" strike="noStrike">
                <a:solidFill>
                  <a:schemeClr val="dk1"/>
                </a:solidFill>
                <a:latin typeface="Avenir"/>
                <a:ea typeface="Avenir"/>
                <a:cs typeface="Avenir"/>
                <a:sym typeface="Avenir"/>
              </a:rPr>
              <a:t>Increase daily average attendance rate</a:t>
            </a:r>
            <a:endParaRPr b="0" i="0" sz="1400" u="none" cap="none" strike="noStrike">
              <a:solidFill>
                <a:srgbClr val="000000"/>
              </a:solidFill>
              <a:latin typeface="Arial"/>
              <a:ea typeface="Arial"/>
              <a:cs typeface="Arial"/>
              <a:sym typeface="Arial"/>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None/>
            </a:pPr>
            <a:r>
              <a:t/>
            </a:r>
            <a:endParaRPr sz="1100">
              <a:solidFill>
                <a:schemeClr val="dk1"/>
              </a:solidFill>
              <a:latin typeface="Avenir"/>
              <a:ea typeface="Avenir"/>
              <a:cs typeface="Avenir"/>
              <a:sym typeface="Avenir"/>
            </a:endParaRPr>
          </a:p>
          <a:p>
            <a:pPr indent="0" lvl="0" marL="0" marR="0" rtl="0" algn="l">
              <a:lnSpc>
                <a:spcPct val="100000"/>
              </a:lnSpc>
              <a:spcBef>
                <a:spcPts val="0"/>
              </a:spcBef>
              <a:spcAft>
                <a:spcPts val="0"/>
              </a:spcAft>
              <a:buNone/>
            </a:pPr>
            <a:r>
              <a:rPr lang="en-US" sz="1100">
                <a:solidFill>
                  <a:schemeClr val="dk1"/>
                </a:solidFill>
                <a:latin typeface="Avenir"/>
                <a:ea typeface="Avenir"/>
                <a:cs typeface="Avenir"/>
                <a:sym typeface="Avenir"/>
              </a:rPr>
              <a:t>3.  </a:t>
            </a:r>
            <a:r>
              <a:rPr b="0" i="0" lang="en-US" sz="1100" u="none" cap="none" strike="noStrike">
                <a:solidFill>
                  <a:schemeClr val="dk1"/>
                </a:solidFill>
                <a:latin typeface="Avenir"/>
                <a:ea typeface="Avenir"/>
                <a:cs typeface="Avenir"/>
                <a:sym typeface="Avenir"/>
              </a:rPr>
              <a:t>Increase staff capacity in literacy instruction</a:t>
            </a:r>
            <a:endParaRPr b="0" i="0" sz="11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177800" lvl="0" marL="228600" marR="0" rtl="0" algn="l">
              <a:lnSpc>
                <a:spcPct val="100000"/>
              </a:lnSpc>
              <a:spcBef>
                <a:spcPts val="0"/>
              </a:spcBef>
              <a:spcAft>
                <a:spcPts val="0"/>
              </a:spcAft>
              <a:buClr>
                <a:schemeClr val="dk1"/>
              </a:buClr>
              <a:buSzPts val="800"/>
              <a:buFont typeface="Twentieth Century"/>
              <a:buNone/>
            </a:pPr>
            <a:r>
              <a:t/>
            </a:r>
            <a:endParaRPr b="0" i="0" sz="8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None/>
            </a:pPr>
            <a:r>
              <a:rPr lang="en-US" sz="1100">
                <a:solidFill>
                  <a:schemeClr val="dk1"/>
                </a:solidFill>
                <a:latin typeface="Avenir"/>
                <a:ea typeface="Avenir"/>
                <a:cs typeface="Avenir"/>
                <a:sym typeface="Avenir"/>
              </a:rPr>
              <a:t>4. </a:t>
            </a:r>
            <a:r>
              <a:rPr b="0" i="0" lang="en-US" sz="1100" u="none" cap="none" strike="noStrike">
                <a:solidFill>
                  <a:schemeClr val="dk1"/>
                </a:solidFill>
                <a:latin typeface="Avenir"/>
                <a:ea typeface="Avenir"/>
                <a:cs typeface="Avenir"/>
                <a:sym typeface="Avenir"/>
              </a:rPr>
              <a:t>Increase staff capacity in data analysis and usage for instructional decision-making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None/>
            </a:pPr>
            <a:r>
              <a:rPr lang="en-US" sz="1100">
                <a:solidFill>
                  <a:schemeClr val="dk1"/>
                </a:solidFill>
                <a:latin typeface="Avenir"/>
                <a:ea typeface="Avenir"/>
                <a:cs typeface="Avenir"/>
                <a:sym typeface="Avenir"/>
              </a:rPr>
              <a:t>5. </a:t>
            </a:r>
            <a:r>
              <a:rPr b="0" i="0" lang="en-US" sz="1100" u="none" cap="none" strike="noStrike">
                <a:solidFill>
                  <a:schemeClr val="dk1"/>
                </a:solidFill>
                <a:latin typeface="Avenir"/>
                <a:ea typeface="Avenir"/>
                <a:cs typeface="Avenir"/>
                <a:sym typeface="Avenir"/>
              </a:rPr>
              <a:t>Increase STEM integration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venir"/>
              <a:ea typeface="Avenir"/>
              <a:cs typeface="Avenir"/>
              <a:sym typeface="Avenir"/>
            </a:endParaRPr>
          </a:p>
        </p:txBody>
      </p:sp>
      <p:sp>
        <p:nvSpPr>
          <p:cNvPr id="231" name="Google Shape;231;p7"/>
          <p:cNvSpPr txBox="1"/>
          <p:nvPr/>
        </p:nvSpPr>
        <p:spPr>
          <a:xfrm>
            <a:off x="2168275" y="96775"/>
            <a:ext cx="34359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To foster a 21</a:t>
            </a:r>
            <a:r>
              <a:rPr b="1" baseline="30000" i="0" lang="en-US" sz="1500" u="none" cap="none" strike="noStrike">
                <a:solidFill>
                  <a:schemeClr val="dk1"/>
                </a:solidFill>
                <a:latin typeface="Calibri"/>
                <a:ea typeface="Calibri"/>
                <a:cs typeface="Calibri"/>
                <a:sym typeface="Calibri"/>
              </a:rPr>
              <a:t>st</a:t>
            </a:r>
            <a:r>
              <a:rPr b="1" i="0" lang="en-US" sz="900" u="none" cap="none" strike="noStrike">
                <a:solidFill>
                  <a:schemeClr val="dk1"/>
                </a:solidFill>
                <a:latin typeface="Calibri"/>
                <a:ea typeface="Calibri"/>
                <a:cs typeface="Calibri"/>
                <a:sym typeface="Calibri"/>
              </a:rPr>
              <a:t> century learning environment that integrates the community and school through a culture of mutual respect, high academic standards , and technology innovation.</a:t>
            </a:r>
            <a:r>
              <a:rPr b="0" i="0" lang="en-US" sz="9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venir"/>
              <a:ea typeface="Avenir"/>
              <a:cs typeface="Avenir"/>
              <a:sym typeface="Avenir"/>
            </a:endParaRPr>
          </a:p>
        </p:txBody>
      </p:sp>
      <p:sp>
        <p:nvSpPr>
          <p:cNvPr id="232" name="Google Shape;232;p7"/>
          <p:cNvSpPr txBox="1"/>
          <p:nvPr/>
        </p:nvSpPr>
        <p:spPr>
          <a:xfrm>
            <a:off x="7398800" y="96775"/>
            <a:ext cx="2689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51515"/>
                </a:solidFill>
                <a:latin typeface="Calibri"/>
                <a:ea typeface="Calibri"/>
                <a:cs typeface="Calibri"/>
                <a:sym typeface="Calibri"/>
              </a:rPr>
              <a:t>To </a:t>
            </a:r>
            <a:r>
              <a:rPr b="1" i="0" lang="en-US" sz="900" u="none" cap="none" strike="noStrike">
                <a:solidFill>
                  <a:schemeClr val="dk1"/>
                </a:solidFill>
                <a:latin typeface="Calibri"/>
                <a:ea typeface="Calibri"/>
                <a:cs typeface="Calibri"/>
                <a:sym typeface="Calibri"/>
              </a:rPr>
              <a:t>provide rigorous, innovative, and engaging learning experiences through diverse partnerships designed to cultivate fiscally responsible citizens who are college and career ready..</a:t>
            </a:r>
            <a:endParaRPr b="1" i="0" sz="1400" u="none" cap="none" strike="noStrike">
              <a:solidFill>
                <a:srgbClr val="000000"/>
              </a:solidFill>
              <a:latin typeface="Avenir"/>
              <a:ea typeface="Avenir"/>
              <a:cs typeface="Avenir"/>
              <a:sym typeface="Avenir"/>
            </a:endParaRPr>
          </a:p>
        </p:txBody>
      </p:sp>
      <p:sp>
        <p:nvSpPr>
          <p:cNvPr id="233" name="Google Shape;233;p7"/>
          <p:cNvSpPr txBox="1"/>
          <p:nvPr/>
        </p:nvSpPr>
        <p:spPr>
          <a:xfrm>
            <a:off x="3727300" y="6304675"/>
            <a:ext cx="50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Our Current</a:t>
            </a:r>
            <a:br>
              <a:rPr b="1" lang="en-US">
                <a:solidFill>
                  <a:schemeClr val="dk2"/>
                </a:solidFill>
              </a:rPr>
            </a:br>
            <a:r>
              <a:rPr b="1" lang="en-US">
                <a:solidFill>
                  <a:schemeClr val="dk2"/>
                </a:solidFill>
              </a:rPr>
              <a:t>Progress Monitoring Measures </a:t>
            </a:r>
            <a:endParaRPr/>
          </a:p>
        </p:txBody>
      </p:sp>
      <p:sp>
        <p:nvSpPr>
          <p:cNvPr id="239" name="Google Shape;239;p10"/>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solidFill>
                  <a:schemeClr val="accent2"/>
                </a:solidFill>
              </a:rPr>
              <a:t>Literacy</a:t>
            </a:r>
            <a:endParaRPr/>
          </a:p>
        </p:txBody>
      </p:sp>
      <p:sp>
        <p:nvSpPr>
          <p:cNvPr id="240" name="Google Shape;240;p10"/>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600"/>
              <a:buChar char="•"/>
            </a:pPr>
            <a:r>
              <a:rPr lang="en-US" sz="1600"/>
              <a:t>Weekly Assessments</a:t>
            </a:r>
            <a:endParaRPr sz="1600"/>
          </a:p>
          <a:p>
            <a:pPr indent="0" lvl="0" marL="457200" rtl="0" algn="l">
              <a:lnSpc>
                <a:spcPct val="90000"/>
              </a:lnSpc>
              <a:spcBef>
                <a:spcPts val="0"/>
              </a:spcBef>
              <a:spcAft>
                <a:spcPts val="0"/>
              </a:spcAft>
              <a:buNone/>
            </a:pPr>
            <a:r>
              <a:t/>
            </a:r>
            <a:endParaRPr sz="1600"/>
          </a:p>
          <a:p>
            <a:pPr indent="-228600" lvl="0" marL="228600" rtl="0" algn="l">
              <a:lnSpc>
                <a:spcPct val="90000"/>
              </a:lnSpc>
              <a:spcBef>
                <a:spcPts val="0"/>
              </a:spcBef>
              <a:spcAft>
                <a:spcPts val="0"/>
              </a:spcAft>
              <a:buSzPts val="1600"/>
              <a:buChar char="•"/>
            </a:pPr>
            <a:r>
              <a:rPr lang="en-US" sz="1600"/>
              <a:t>Unit Assessments</a:t>
            </a:r>
            <a:endParaRPr sz="1600"/>
          </a:p>
          <a:p>
            <a:pPr indent="0" lvl="0" marL="457200" rtl="0" algn="l">
              <a:lnSpc>
                <a:spcPct val="90000"/>
              </a:lnSpc>
              <a:spcBef>
                <a:spcPts val="0"/>
              </a:spcBef>
              <a:spcAft>
                <a:spcPts val="0"/>
              </a:spcAft>
              <a:buNone/>
            </a:pPr>
            <a:r>
              <a:t/>
            </a:r>
            <a:endParaRPr sz="1600"/>
          </a:p>
          <a:p>
            <a:pPr indent="-228600" lvl="0" marL="228600" rtl="0" algn="l">
              <a:lnSpc>
                <a:spcPct val="90000"/>
              </a:lnSpc>
              <a:spcBef>
                <a:spcPts val="0"/>
              </a:spcBef>
              <a:spcAft>
                <a:spcPts val="0"/>
              </a:spcAft>
              <a:buSzPts val="1600"/>
              <a:buChar char="•"/>
            </a:pPr>
            <a:r>
              <a:rPr lang="en-US" sz="1600"/>
              <a:t>Common Formative Assessments</a:t>
            </a:r>
            <a:endParaRPr sz="1600"/>
          </a:p>
          <a:p>
            <a:pPr indent="0" lvl="0" marL="457200" rtl="0" algn="l">
              <a:lnSpc>
                <a:spcPct val="90000"/>
              </a:lnSpc>
              <a:spcBef>
                <a:spcPts val="0"/>
              </a:spcBef>
              <a:spcAft>
                <a:spcPts val="0"/>
              </a:spcAft>
              <a:buNone/>
            </a:pPr>
            <a:r>
              <a:t/>
            </a:r>
            <a:endParaRPr sz="1600"/>
          </a:p>
          <a:p>
            <a:pPr indent="-228600" lvl="0" marL="228600" rtl="0" algn="l">
              <a:lnSpc>
                <a:spcPct val="90000"/>
              </a:lnSpc>
              <a:spcBef>
                <a:spcPts val="0"/>
              </a:spcBef>
              <a:spcAft>
                <a:spcPts val="0"/>
              </a:spcAft>
              <a:buClr>
                <a:schemeClr val="dk1"/>
              </a:buClr>
              <a:buSzPts val="1600"/>
              <a:buChar char="•"/>
            </a:pPr>
            <a:r>
              <a:rPr lang="en-US" sz="1600"/>
              <a:t>Fall MAP Assessment </a:t>
            </a:r>
            <a:endParaRPr/>
          </a:p>
          <a:p>
            <a:pPr indent="-228600" lvl="0" marL="228600" rtl="0" algn="l">
              <a:lnSpc>
                <a:spcPct val="90000"/>
              </a:lnSpc>
              <a:spcBef>
                <a:spcPts val="1000"/>
              </a:spcBef>
              <a:spcAft>
                <a:spcPts val="0"/>
              </a:spcAft>
              <a:buClr>
                <a:schemeClr val="dk1"/>
              </a:buClr>
              <a:buSzPts val="1600"/>
              <a:buChar char="•"/>
            </a:pPr>
            <a:r>
              <a:rPr lang="en-US" sz="1600"/>
              <a:t> Winter MAP Assessment</a:t>
            </a:r>
            <a:endParaRPr/>
          </a:p>
          <a:p>
            <a:pPr indent="-228600" lvl="0" marL="228600" rtl="0" algn="l">
              <a:lnSpc>
                <a:spcPct val="90000"/>
              </a:lnSpc>
              <a:spcBef>
                <a:spcPts val="1000"/>
              </a:spcBef>
              <a:spcAft>
                <a:spcPts val="0"/>
              </a:spcAft>
              <a:buClr>
                <a:schemeClr val="dk1"/>
              </a:buClr>
              <a:buSzPts val="1600"/>
              <a:buChar char="•"/>
            </a:pPr>
            <a:r>
              <a:rPr lang="en-US" sz="1600"/>
              <a:t>Spring MAP Assessment</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241" name="Google Shape;241;p10"/>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US">
                <a:solidFill>
                  <a:schemeClr val="accent6"/>
                </a:solidFill>
              </a:rPr>
              <a:t>Numeracy</a:t>
            </a:r>
            <a:endParaRPr/>
          </a:p>
        </p:txBody>
      </p:sp>
      <p:sp>
        <p:nvSpPr>
          <p:cNvPr id="242" name="Google Shape;242;p10"/>
          <p:cNvSpPr txBox="1"/>
          <p:nvPr>
            <p:ph idx="4" type="body"/>
          </p:nvPr>
        </p:nvSpPr>
        <p:spPr>
          <a:xfrm>
            <a:off x="4453128" y="2435551"/>
            <a:ext cx="3084263" cy="37541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a:t>
            </a:r>
            <a:r>
              <a:rPr lang="en-US" sz="1600"/>
              <a:t>Weekly Assessments</a:t>
            </a:r>
            <a:endParaRPr sz="1600"/>
          </a:p>
          <a:p>
            <a:pPr indent="0" lvl="0" marL="457200" rtl="0" algn="l">
              <a:lnSpc>
                <a:spcPct val="90000"/>
              </a:lnSpc>
              <a:spcBef>
                <a:spcPts val="0"/>
              </a:spcBef>
              <a:spcAft>
                <a:spcPts val="0"/>
              </a:spcAft>
              <a:buNone/>
            </a:pPr>
            <a:r>
              <a:t/>
            </a:r>
            <a:endParaRPr sz="1600"/>
          </a:p>
          <a:p>
            <a:pPr indent="-330200" lvl="0" marL="457200" rtl="0" algn="l">
              <a:spcBef>
                <a:spcPts val="0"/>
              </a:spcBef>
              <a:spcAft>
                <a:spcPts val="0"/>
              </a:spcAft>
              <a:buSzPts val="1600"/>
              <a:buChar char="•"/>
            </a:pPr>
            <a:r>
              <a:rPr lang="en-US" sz="1600"/>
              <a:t>Unit Assessments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Common Formative Assessments</a:t>
            </a:r>
            <a:endParaRPr sz="1600"/>
          </a:p>
          <a:p>
            <a:pPr indent="0" lvl="0" marL="457200" rtl="0" algn="l">
              <a:spcBef>
                <a:spcPts val="0"/>
              </a:spcBef>
              <a:spcAft>
                <a:spcPts val="0"/>
              </a:spcAft>
              <a:buNone/>
            </a:pPr>
            <a:r>
              <a:t/>
            </a:r>
            <a:endParaRPr sz="1600"/>
          </a:p>
          <a:p>
            <a:pPr indent="-228600" lvl="0" marL="228600" rtl="0" algn="l">
              <a:lnSpc>
                <a:spcPct val="90000"/>
              </a:lnSpc>
              <a:spcBef>
                <a:spcPts val="0"/>
              </a:spcBef>
              <a:spcAft>
                <a:spcPts val="0"/>
              </a:spcAft>
              <a:buClr>
                <a:schemeClr val="dk1"/>
              </a:buClr>
              <a:buSzPts val="2000"/>
              <a:buChar char="•"/>
            </a:pPr>
            <a:r>
              <a:rPr lang="en-US" sz="1600"/>
              <a:t>Fall MAP Assessment </a:t>
            </a:r>
            <a:endParaRPr/>
          </a:p>
          <a:p>
            <a:pPr indent="-228600" lvl="0" marL="228600" rtl="0" algn="l">
              <a:lnSpc>
                <a:spcPct val="90000"/>
              </a:lnSpc>
              <a:spcBef>
                <a:spcPts val="1000"/>
              </a:spcBef>
              <a:spcAft>
                <a:spcPts val="0"/>
              </a:spcAft>
              <a:buClr>
                <a:schemeClr val="dk1"/>
              </a:buClr>
              <a:buSzPts val="1600"/>
              <a:buChar char="•"/>
            </a:pPr>
            <a:r>
              <a:rPr lang="en-US" sz="1600"/>
              <a:t> Winter MAP Assessment</a:t>
            </a:r>
            <a:endParaRPr/>
          </a:p>
          <a:p>
            <a:pPr indent="-228600" lvl="0" marL="228600" rtl="0" algn="l">
              <a:lnSpc>
                <a:spcPct val="90000"/>
              </a:lnSpc>
              <a:spcBef>
                <a:spcPts val="1000"/>
              </a:spcBef>
              <a:spcAft>
                <a:spcPts val="0"/>
              </a:spcAft>
              <a:buClr>
                <a:schemeClr val="dk1"/>
              </a:buClr>
              <a:buSzPts val="1600"/>
              <a:buChar char="•"/>
            </a:pPr>
            <a:r>
              <a:rPr lang="en-US" sz="1600"/>
              <a:t>Spring MAP Assessment</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a:p>
        </p:txBody>
      </p:sp>
      <p:sp>
        <p:nvSpPr>
          <p:cNvPr id="243" name="Google Shape;243;p10"/>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3"/>
              </a:buClr>
              <a:buSzPts val="2400"/>
              <a:buNone/>
            </a:pPr>
            <a:r>
              <a:rPr lang="en-US">
                <a:solidFill>
                  <a:schemeClr val="accent3"/>
                </a:solidFill>
              </a:rPr>
              <a:t>Whole Child</a:t>
            </a:r>
            <a:endParaRPr/>
          </a:p>
        </p:txBody>
      </p:sp>
      <p:sp>
        <p:nvSpPr>
          <p:cNvPr id="244" name="Google Shape;244;p10"/>
          <p:cNvSpPr txBox="1"/>
          <p:nvPr>
            <p:ph idx="6" type="body"/>
          </p:nvPr>
        </p:nvSpPr>
        <p:spPr>
          <a:xfrm>
            <a:off x="7858891" y="2505075"/>
            <a:ext cx="3583928"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a:t>
            </a:r>
            <a:r>
              <a:rPr lang="en-US" sz="1400"/>
              <a:t>SEL – Morning Announcements </a:t>
            </a:r>
            <a:endParaRPr/>
          </a:p>
          <a:p>
            <a:pPr indent="-228600" lvl="0" marL="228600" rtl="0" algn="l">
              <a:lnSpc>
                <a:spcPct val="90000"/>
              </a:lnSpc>
              <a:spcBef>
                <a:spcPts val="1000"/>
              </a:spcBef>
              <a:spcAft>
                <a:spcPts val="0"/>
              </a:spcAft>
              <a:buClr>
                <a:schemeClr val="dk1"/>
              </a:buClr>
              <a:buSzPts val="1400"/>
              <a:buChar char="•"/>
            </a:pPr>
            <a:r>
              <a:rPr lang="en-US" sz="1400"/>
              <a:t>BASC Assessment – Fall &amp; Spring</a:t>
            </a:r>
            <a:endParaRPr/>
          </a:p>
          <a:p>
            <a:pPr indent="-228600" lvl="0" marL="228600" rtl="0" algn="l">
              <a:lnSpc>
                <a:spcPct val="90000"/>
              </a:lnSpc>
              <a:spcBef>
                <a:spcPts val="1000"/>
              </a:spcBef>
              <a:spcAft>
                <a:spcPts val="0"/>
              </a:spcAft>
              <a:buClr>
                <a:schemeClr val="dk1"/>
              </a:buClr>
              <a:buSzPts val="1400"/>
              <a:buChar char="•"/>
            </a:pPr>
            <a:r>
              <a:rPr lang="en-US" sz="1400"/>
              <a:t>Attendance – Weekly</a:t>
            </a:r>
            <a:endParaRPr/>
          </a:p>
          <a:p>
            <a:pPr indent="0" lvl="0" marL="0" rtl="0" algn="ctr">
              <a:lnSpc>
                <a:spcPct val="90000"/>
              </a:lnSpc>
              <a:spcBef>
                <a:spcPts val="1000"/>
              </a:spcBef>
              <a:spcAft>
                <a:spcPts val="0"/>
              </a:spcAft>
              <a:buClr>
                <a:schemeClr val="dk1"/>
              </a:buClr>
              <a:buSzPts val="1400"/>
              <a:buNone/>
            </a:pPr>
            <a:r>
              <a:rPr lang="en-US" sz="1400"/>
              <a:t>(Care Team/Student Attendance Committee)</a:t>
            </a:r>
            <a:endParaRPr/>
          </a:p>
          <a:p>
            <a:pPr indent="-228600" lvl="0" marL="228600" rtl="0" algn="l">
              <a:lnSpc>
                <a:spcPct val="90000"/>
              </a:lnSpc>
              <a:spcBef>
                <a:spcPts val="1000"/>
              </a:spcBef>
              <a:spcAft>
                <a:spcPts val="0"/>
              </a:spcAft>
              <a:buClr>
                <a:schemeClr val="dk1"/>
              </a:buClr>
              <a:buSzPts val="1600"/>
              <a:buChar char="•"/>
            </a:pPr>
            <a:r>
              <a:rPr lang="en-US" sz="1600"/>
              <a:t>Counselor &amp; SW Supports</a:t>
            </a:r>
            <a:endParaRPr/>
          </a:p>
          <a:p>
            <a:pPr indent="-228600" lvl="1" marL="685800" rtl="0" algn="l">
              <a:lnSpc>
                <a:spcPct val="90000"/>
              </a:lnSpc>
              <a:spcBef>
                <a:spcPts val="500"/>
              </a:spcBef>
              <a:spcAft>
                <a:spcPts val="0"/>
              </a:spcAft>
              <a:buClr>
                <a:schemeClr val="dk1"/>
              </a:buClr>
              <a:buSzPts val="1400"/>
              <a:buChar char="•"/>
            </a:pPr>
            <a:r>
              <a:rPr lang="en-US" sz="1400"/>
              <a:t>HAZEL – Virtual FREE clinic</a:t>
            </a:r>
            <a:endParaRPr/>
          </a:p>
          <a:p>
            <a:pPr indent="-228600" lvl="1" marL="685800" rtl="0" algn="l">
              <a:lnSpc>
                <a:spcPct val="90000"/>
              </a:lnSpc>
              <a:spcBef>
                <a:spcPts val="500"/>
              </a:spcBef>
              <a:spcAft>
                <a:spcPts val="0"/>
              </a:spcAft>
              <a:buClr>
                <a:schemeClr val="dk1"/>
              </a:buClr>
              <a:buSzPts val="1400"/>
              <a:buChar char="•"/>
            </a:pPr>
            <a:r>
              <a:rPr lang="en-US" sz="1400"/>
              <a:t>SW Assistance (Parents/scholars)</a:t>
            </a:r>
            <a:endParaRPr/>
          </a:p>
          <a:p>
            <a:pPr indent="-228600" lvl="1" marL="685800" rtl="0" algn="l">
              <a:lnSpc>
                <a:spcPct val="90000"/>
              </a:lnSpc>
              <a:spcBef>
                <a:spcPts val="500"/>
              </a:spcBef>
              <a:spcAft>
                <a:spcPts val="0"/>
              </a:spcAft>
              <a:buClr>
                <a:schemeClr val="dk1"/>
              </a:buClr>
              <a:buSzPts val="1400"/>
              <a:buChar char="•"/>
            </a:pPr>
            <a:r>
              <a:rPr lang="en-US" sz="1400"/>
              <a:t>Counseling Groups</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245" name="Google Shape;24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MAPS Data</a:t>
            </a:r>
            <a:endParaRPr/>
          </a:p>
        </p:txBody>
      </p:sp>
      <p:sp>
        <p:nvSpPr>
          <p:cNvPr id="251" name="Google Shape;251;p11"/>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1</a:t>
            </a:r>
            <a:r>
              <a:rPr baseline="30000" lang="en-US">
                <a:solidFill>
                  <a:srgbClr val="FFFFFF"/>
                </a:solidFill>
              </a:rPr>
              <a:t>st</a:t>
            </a:r>
            <a:r>
              <a:rPr lang="en-US">
                <a:solidFill>
                  <a:srgbClr val="FFFFFF"/>
                </a:solidFill>
              </a:rPr>
              <a:t> Administration</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2"/>
          <p:cNvSpPr txBox="1"/>
          <p:nvPr>
            <p:ph type="title"/>
          </p:nvPr>
        </p:nvSpPr>
        <p:spPr>
          <a:xfrm>
            <a:off x="1699224" y="344625"/>
            <a:ext cx="77130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sz="2800">
                <a:solidFill>
                  <a:srgbClr val="2A3990"/>
                </a:solidFill>
                <a:latin typeface="Roboto"/>
                <a:ea typeface="Roboto"/>
                <a:cs typeface="Roboto"/>
                <a:sym typeface="Roboto"/>
              </a:rPr>
              <a:t>MAP Growth </a:t>
            </a:r>
            <a:r>
              <a:rPr b="1" lang="en-US" sz="2800">
                <a:solidFill>
                  <a:schemeClr val="accent6"/>
                </a:solidFill>
                <a:latin typeface="Roboto"/>
                <a:ea typeface="Roboto"/>
                <a:cs typeface="Roboto"/>
                <a:sym typeface="Roboto"/>
              </a:rPr>
              <a:t>Reading</a:t>
            </a:r>
            <a:r>
              <a:rPr b="1" lang="en-US" sz="2800">
                <a:solidFill>
                  <a:srgbClr val="2A3990"/>
                </a:solidFill>
                <a:latin typeface="Roboto"/>
                <a:ea typeface="Roboto"/>
                <a:cs typeface="Roboto"/>
                <a:sym typeface="Roboto"/>
              </a:rPr>
              <a:t> Data</a:t>
            </a:r>
            <a:endParaRPr b="1" sz="2800">
              <a:solidFill>
                <a:srgbClr val="2A3990"/>
              </a:solidFill>
              <a:latin typeface="Roboto"/>
              <a:ea typeface="Roboto"/>
              <a:cs typeface="Roboto"/>
              <a:sym typeface="Roboto"/>
            </a:endParaRPr>
          </a:p>
          <a:p>
            <a:pPr indent="0" lvl="0" marL="0" rtl="0" algn="ctr">
              <a:lnSpc>
                <a:spcPct val="90000"/>
              </a:lnSpc>
              <a:spcBef>
                <a:spcPts val="0"/>
              </a:spcBef>
              <a:spcAft>
                <a:spcPts val="0"/>
              </a:spcAft>
              <a:buClr>
                <a:schemeClr val="dk1"/>
              </a:buClr>
              <a:buSzPts val="4400"/>
              <a:buFont typeface="Twentieth Century"/>
              <a:buNone/>
            </a:pPr>
            <a:r>
              <a:rPr b="1" lang="en-US" sz="2800">
                <a:solidFill>
                  <a:srgbClr val="2A3990"/>
                </a:solidFill>
                <a:latin typeface="Roboto"/>
                <a:ea typeface="Roboto"/>
                <a:cs typeface="Roboto"/>
                <a:sym typeface="Roboto"/>
              </a:rPr>
              <a:t>Spring 2023 to Fall 2023</a:t>
            </a:r>
            <a:endParaRPr b="1"/>
          </a:p>
        </p:txBody>
      </p:sp>
      <p:sp>
        <p:nvSpPr>
          <p:cNvPr id="257" name="Google Shape;25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58" name="Google Shape;258;p12"/>
          <p:cNvSpPr txBox="1"/>
          <p:nvPr/>
        </p:nvSpPr>
        <p:spPr>
          <a:xfrm>
            <a:off x="1943450" y="1577125"/>
            <a:ext cx="8872800" cy="3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Avenir"/>
              <a:ea typeface="Avenir"/>
              <a:cs typeface="Avenir"/>
              <a:sym typeface="Avenir"/>
            </a:endParaRPr>
          </a:p>
        </p:txBody>
      </p:sp>
      <p:pic>
        <p:nvPicPr>
          <p:cNvPr id="259" name="Google Shape;259;p12"/>
          <p:cNvPicPr preferRelativeResize="0"/>
          <p:nvPr/>
        </p:nvPicPr>
        <p:blipFill>
          <a:blip r:embed="rId3">
            <a:alphaModFix/>
          </a:blip>
          <a:stretch>
            <a:fillRect/>
          </a:stretch>
        </p:blipFill>
        <p:spPr>
          <a:xfrm>
            <a:off x="641025" y="1905000"/>
            <a:ext cx="10907274" cy="3447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2022-09-07T14:53:24Z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